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2"/>
  </p:notesMasterIdLst>
  <p:sldIdLst>
    <p:sldId id="365" r:id="rId3"/>
    <p:sldId id="366" r:id="rId4"/>
    <p:sldId id="367" r:id="rId5"/>
    <p:sldId id="368" r:id="rId6"/>
    <p:sldId id="369" r:id="rId7"/>
    <p:sldId id="370" r:id="rId8"/>
    <p:sldId id="371" r:id="rId9"/>
    <p:sldId id="372" r:id="rId10"/>
    <p:sldId id="373" r:id="rId11"/>
    <p:sldId id="374" r:id="rId12"/>
    <p:sldId id="375" r:id="rId13"/>
    <p:sldId id="376" r:id="rId14"/>
    <p:sldId id="377" r:id="rId15"/>
    <p:sldId id="378" r:id="rId16"/>
    <p:sldId id="379" r:id="rId17"/>
    <p:sldId id="380" r:id="rId18"/>
    <p:sldId id="381" r:id="rId19"/>
    <p:sldId id="382" r:id="rId20"/>
    <p:sldId id="383"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982"/>
    <p:restoredTop sz="95872"/>
  </p:normalViewPr>
  <p:slideViewPr>
    <p:cSldViewPr snapToGrid="0" snapToObjects="1">
      <p:cViewPr varScale="1">
        <p:scale>
          <a:sx n="76" d="100"/>
          <a:sy n="76" d="100"/>
        </p:scale>
        <p:origin x="200"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621C0F-2229-C94E-AD1A-267299D75521}" type="datetimeFigureOut">
              <a:rPr lang="it-IT" smtClean="0"/>
              <a:t>31/05/21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7FCCB1-F706-B641-B115-BF877836FF7E}" type="slidenum">
              <a:rPr lang="it-IT" smtClean="0"/>
              <a:t>‹N›</a:t>
            </a:fld>
            <a:endParaRPr lang="it-IT"/>
          </a:p>
        </p:txBody>
      </p:sp>
    </p:spTree>
    <p:extLst>
      <p:ext uri="{BB962C8B-B14F-4D97-AF65-F5344CB8AC3E}">
        <p14:creationId xmlns:p14="http://schemas.microsoft.com/office/powerpoint/2010/main" val="2348129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6353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9338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346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3635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0384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6740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0512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297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910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4143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464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527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0971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0920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5724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051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169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985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037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4031D9-C5AF-A249-971A-40A2B4121E8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574402A8-BD0B-E04B-84A6-3281122E49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DDE868D-CCC0-8E42-8B7D-70BF8475B71A}"/>
              </a:ext>
            </a:extLst>
          </p:cNvPr>
          <p:cNvSpPr>
            <a:spLocks noGrp="1"/>
          </p:cNvSpPr>
          <p:nvPr>
            <p:ph type="dt" sz="half" idx="10"/>
          </p:nvPr>
        </p:nvSpPr>
        <p:spPr/>
        <p:txBody>
          <a:bodyPr/>
          <a:lstStyle/>
          <a:p>
            <a:fld id="{AF2BC505-BF21-A545-AF44-D697E189B265}" type="datetimeFigureOut">
              <a:rPr lang="it-IT" smtClean="0"/>
              <a:t>31/05/21</a:t>
            </a:fld>
            <a:endParaRPr lang="it-IT"/>
          </a:p>
        </p:txBody>
      </p:sp>
      <p:sp>
        <p:nvSpPr>
          <p:cNvPr id="5" name="Segnaposto piè di pagina 4">
            <a:extLst>
              <a:ext uri="{FF2B5EF4-FFF2-40B4-BE49-F238E27FC236}">
                <a16:creationId xmlns:a16="http://schemas.microsoft.com/office/drawing/2014/main" id="{CD8EA038-E245-6943-BD26-AE50A9B7626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645A425-8AF0-3041-A420-441B41968E3F}"/>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1220601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9BC2C6-C20E-2B4B-8637-729AAEF23D2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A955249-27F0-9544-B603-C2466D648DA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319CD48-812C-214D-9A12-62F69A57F739}"/>
              </a:ext>
            </a:extLst>
          </p:cNvPr>
          <p:cNvSpPr>
            <a:spLocks noGrp="1"/>
          </p:cNvSpPr>
          <p:nvPr>
            <p:ph type="dt" sz="half" idx="10"/>
          </p:nvPr>
        </p:nvSpPr>
        <p:spPr/>
        <p:txBody>
          <a:bodyPr/>
          <a:lstStyle/>
          <a:p>
            <a:fld id="{AF2BC505-BF21-A545-AF44-D697E189B265}" type="datetimeFigureOut">
              <a:rPr lang="it-IT" smtClean="0"/>
              <a:t>31/05/21</a:t>
            </a:fld>
            <a:endParaRPr lang="it-IT"/>
          </a:p>
        </p:txBody>
      </p:sp>
      <p:sp>
        <p:nvSpPr>
          <p:cNvPr id="5" name="Segnaposto piè di pagina 4">
            <a:extLst>
              <a:ext uri="{FF2B5EF4-FFF2-40B4-BE49-F238E27FC236}">
                <a16:creationId xmlns:a16="http://schemas.microsoft.com/office/drawing/2014/main" id="{8C45A9D3-CA06-2A48-9F44-A3DAA5C11FD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9F0C2BE-C0C7-A540-8D16-1EE26E36B459}"/>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1256294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9A107D0-F57F-A741-8E59-6A8B3DF50F9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A279581-6283-5F40-9431-012F48723EB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01C6E6A-B22C-2148-9F4D-01DE2FEEECC5}"/>
              </a:ext>
            </a:extLst>
          </p:cNvPr>
          <p:cNvSpPr>
            <a:spLocks noGrp="1"/>
          </p:cNvSpPr>
          <p:nvPr>
            <p:ph type="dt" sz="half" idx="10"/>
          </p:nvPr>
        </p:nvSpPr>
        <p:spPr/>
        <p:txBody>
          <a:bodyPr/>
          <a:lstStyle/>
          <a:p>
            <a:fld id="{AF2BC505-BF21-A545-AF44-D697E189B265}" type="datetimeFigureOut">
              <a:rPr lang="it-IT" smtClean="0"/>
              <a:t>31/05/21</a:t>
            </a:fld>
            <a:endParaRPr lang="it-IT"/>
          </a:p>
        </p:txBody>
      </p:sp>
      <p:sp>
        <p:nvSpPr>
          <p:cNvPr id="5" name="Segnaposto piè di pagina 4">
            <a:extLst>
              <a:ext uri="{FF2B5EF4-FFF2-40B4-BE49-F238E27FC236}">
                <a16:creationId xmlns:a16="http://schemas.microsoft.com/office/drawing/2014/main" id="{A3792A31-B04B-6C42-AE0A-AA739C25179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97FE4E-5795-4C40-9DFD-AEF4C4990903}"/>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433749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5/31/21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676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5/31/21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293314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dirty="0"/>
              <a:t>5/31/21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00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5/31/21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963039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5/31/21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176283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5/31/21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496892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5/31/21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7253768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dirty="0"/>
              <a:t>5/31/21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633224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59D50A-A254-6B4F-A750-CF4A62735AF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F333206-4D0F-D34A-9DF6-ECEBF5C52EA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9E25714-1879-364C-8EE9-9EAA5D9AACCC}"/>
              </a:ext>
            </a:extLst>
          </p:cNvPr>
          <p:cNvSpPr>
            <a:spLocks noGrp="1"/>
          </p:cNvSpPr>
          <p:nvPr>
            <p:ph type="dt" sz="half" idx="10"/>
          </p:nvPr>
        </p:nvSpPr>
        <p:spPr/>
        <p:txBody>
          <a:bodyPr/>
          <a:lstStyle/>
          <a:p>
            <a:fld id="{AF2BC505-BF21-A545-AF44-D697E189B265}" type="datetimeFigureOut">
              <a:rPr lang="it-IT" smtClean="0"/>
              <a:t>31/05/21</a:t>
            </a:fld>
            <a:endParaRPr lang="it-IT"/>
          </a:p>
        </p:txBody>
      </p:sp>
      <p:sp>
        <p:nvSpPr>
          <p:cNvPr id="5" name="Segnaposto piè di pagina 4">
            <a:extLst>
              <a:ext uri="{FF2B5EF4-FFF2-40B4-BE49-F238E27FC236}">
                <a16:creationId xmlns:a16="http://schemas.microsoft.com/office/drawing/2014/main" id="{9F324698-6129-294F-90FE-E141851F46C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24ACC92-F546-A246-9B3D-79B56FF57047}"/>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4788269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dirty="0"/>
              <a:t>5/31/21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083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5/31/21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2257564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5/31/21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57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DE4A57-B137-9747-82B0-1D3A47B1254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4A390FC-5790-1048-9F5B-E2A78A6258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B36CEB8-C9A6-F842-864C-5DE3814C3EE0}"/>
              </a:ext>
            </a:extLst>
          </p:cNvPr>
          <p:cNvSpPr>
            <a:spLocks noGrp="1"/>
          </p:cNvSpPr>
          <p:nvPr>
            <p:ph type="dt" sz="half" idx="10"/>
          </p:nvPr>
        </p:nvSpPr>
        <p:spPr/>
        <p:txBody>
          <a:bodyPr/>
          <a:lstStyle/>
          <a:p>
            <a:fld id="{AF2BC505-BF21-A545-AF44-D697E189B265}" type="datetimeFigureOut">
              <a:rPr lang="it-IT" smtClean="0"/>
              <a:t>31/05/21</a:t>
            </a:fld>
            <a:endParaRPr lang="it-IT"/>
          </a:p>
        </p:txBody>
      </p:sp>
      <p:sp>
        <p:nvSpPr>
          <p:cNvPr id="5" name="Segnaposto piè di pagina 4">
            <a:extLst>
              <a:ext uri="{FF2B5EF4-FFF2-40B4-BE49-F238E27FC236}">
                <a16:creationId xmlns:a16="http://schemas.microsoft.com/office/drawing/2014/main" id="{4674E94A-CC9B-FB4B-AFC1-BF69795426F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5108E3F-413F-294D-9531-A7A245CFF5F9}"/>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97005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12CD39-B3A4-3043-B323-74B4C92D129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07879CC-65EA-394C-A4C7-7C8562CC220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393F077-A074-9047-B953-D0F49F6AD6B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70C2D56-F8EA-AB4A-825A-C0E876B05944}"/>
              </a:ext>
            </a:extLst>
          </p:cNvPr>
          <p:cNvSpPr>
            <a:spLocks noGrp="1"/>
          </p:cNvSpPr>
          <p:nvPr>
            <p:ph type="dt" sz="half" idx="10"/>
          </p:nvPr>
        </p:nvSpPr>
        <p:spPr/>
        <p:txBody>
          <a:bodyPr/>
          <a:lstStyle/>
          <a:p>
            <a:fld id="{AF2BC505-BF21-A545-AF44-D697E189B265}" type="datetimeFigureOut">
              <a:rPr lang="it-IT" smtClean="0"/>
              <a:t>31/05/21</a:t>
            </a:fld>
            <a:endParaRPr lang="it-IT"/>
          </a:p>
        </p:txBody>
      </p:sp>
      <p:sp>
        <p:nvSpPr>
          <p:cNvPr id="6" name="Segnaposto piè di pagina 5">
            <a:extLst>
              <a:ext uri="{FF2B5EF4-FFF2-40B4-BE49-F238E27FC236}">
                <a16:creationId xmlns:a16="http://schemas.microsoft.com/office/drawing/2014/main" id="{262762A9-409D-1645-9E74-1EF5BF1B109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371B582-25CA-0040-A136-0DD9B67F5E35}"/>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82912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17E9C9-D0FD-5944-997A-80B6E6F8D5A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A3AAB7E-A744-174F-A033-C25984FF5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0E68671-328F-E547-8EB0-D4B4B1195E8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F1E3850-0C7B-0C4B-9BD7-55A3E20338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F890C9E-7ED5-8B42-848A-080C394DBF0C}"/>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6731549-7F38-1346-9B28-E0439AA94350}"/>
              </a:ext>
            </a:extLst>
          </p:cNvPr>
          <p:cNvSpPr>
            <a:spLocks noGrp="1"/>
          </p:cNvSpPr>
          <p:nvPr>
            <p:ph type="dt" sz="half" idx="10"/>
          </p:nvPr>
        </p:nvSpPr>
        <p:spPr/>
        <p:txBody>
          <a:bodyPr/>
          <a:lstStyle/>
          <a:p>
            <a:fld id="{AF2BC505-BF21-A545-AF44-D697E189B265}" type="datetimeFigureOut">
              <a:rPr lang="it-IT" smtClean="0"/>
              <a:t>31/05/21</a:t>
            </a:fld>
            <a:endParaRPr lang="it-IT"/>
          </a:p>
        </p:txBody>
      </p:sp>
      <p:sp>
        <p:nvSpPr>
          <p:cNvPr id="8" name="Segnaposto piè di pagina 7">
            <a:extLst>
              <a:ext uri="{FF2B5EF4-FFF2-40B4-BE49-F238E27FC236}">
                <a16:creationId xmlns:a16="http://schemas.microsoft.com/office/drawing/2014/main" id="{7B0F7C30-1F69-3E42-B47E-A3DC3866523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09573F3-F15F-964F-8F59-2C063A36C4B1}"/>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36392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52AEE6-EEBB-9D4D-B37B-93463AEA861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E0771BC-AE82-704A-A89F-184C6B3D9B3F}"/>
              </a:ext>
            </a:extLst>
          </p:cNvPr>
          <p:cNvSpPr>
            <a:spLocks noGrp="1"/>
          </p:cNvSpPr>
          <p:nvPr>
            <p:ph type="dt" sz="half" idx="10"/>
          </p:nvPr>
        </p:nvSpPr>
        <p:spPr/>
        <p:txBody>
          <a:bodyPr/>
          <a:lstStyle/>
          <a:p>
            <a:fld id="{AF2BC505-BF21-A545-AF44-D697E189B265}" type="datetimeFigureOut">
              <a:rPr lang="it-IT" smtClean="0"/>
              <a:t>31/05/21</a:t>
            </a:fld>
            <a:endParaRPr lang="it-IT"/>
          </a:p>
        </p:txBody>
      </p:sp>
      <p:sp>
        <p:nvSpPr>
          <p:cNvPr id="4" name="Segnaposto piè di pagina 3">
            <a:extLst>
              <a:ext uri="{FF2B5EF4-FFF2-40B4-BE49-F238E27FC236}">
                <a16:creationId xmlns:a16="http://schemas.microsoft.com/office/drawing/2014/main" id="{2A92FF4B-3AEC-B046-8AE1-6C22C208992A}"/>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0B1901FB-A8B9-4E49-A75E-426DC2355D46}"/>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957372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097F9D1-B5EF-4A49-A4DA-5221E6982950}"/>
              </a:ext>
            </a:extLst>
          </p:cNvPr>
          <p:cNvSpPr>
            <a:spLocks noGrp="1"/>
          </p:cNvSpPr>
          <p:nvPr>
            <p:ph type="dt" sz="half" idx="10"/>
          </p:nvPr>
        </p:nvSpPr>
        <p:spPr/>
        <p:txBody>
          <a:bodyPr/>
          <a:lstStyle/>
          <a:p>
            <a:fld id="{AF2BC505-BF21-A545-AF44-D697E189B265}" type="datetimeFigureOut">
              <a:rPr lang="it-IT" smtClean="0"/>
              <a:t>31/05/21</a:t>
            </a:fld>
            <a:endParaRPr lang="it-IT"/>
          </a:p>
        </p:txBody>
      </p:sp>
      <p:sp>
        <p:nvSpPr>
          <p:cNvPr id="3" name="Segnaposto piè di pagina 2">
            <a:extLst>
              <a:ext uri="{FF2B5EF4-FFF2-40B4-BE49-F238E27FC236}">
                <a16:creationId xmlns:a16="http://schemas.microsoft.com/office/drawing/2014/main" id="{82B69C20-0D1E-834E-8ADF-80294D1342D9}"/>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A51CCD2-C0AC-3E49-AECB-1021B9723EDF}"/>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2768425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05EBEE-178D-BD40-BFB2-17160F6FAB9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ECA2E29-8F8D-A84D-B0BF-FC24E08EA7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0C788E-2157-7245-B5EC-6AB6CADB7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9237EDB-FB1D-2E45-9DA6-72E6502D469D}"/>
              </a:ext>
            </a:extLst>
          </p:cNvPr>
          <p:cNvSpPr>
            <a:spLocks noGrp="1"/>
          </p:cNvSpPr>
          <p:nvPr>
            <p:ph type="dt" sz="half" idx="10"/>
          </p:nvPr>
        </p:nvSpPr>
        <p:spPr/>
        <p:txBody>
          <a:bodyPr/>
          <a:lstStyle/>
          <a:p>
            <a:fld id="{AF2BC505-BF21-A545-AF44-D697E189B265}" type="datetimeFigureOut">
              <a:rPr lang="it-IT" smtClean="0"/>
              <a:t>31/05/21</a:t>
            </a:fld>
            <a:endParaRPr lang="it-IT"/>
          </a:p>
        </p:txBody>
      </p:sp>
      <p:sp>
        <p:nvSpPr>
          <p:cNvPr id="6" name="Segnaposto piè di pagina 5">
            <a:extLst>
              <a:ext uri="{FF2B5EF4-FFF2-40B4-BE49-F238E27FC236}">
                <a16:creationId xmlns:a16="http://schemas.microsoft.com/office/drawing/2014/main" id="{46196936-0593-D942-9FD4-9D295B599C7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3ABEE99-709E-CD42-9AAE-08DC31072B3C}"/>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231005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4A7326-A8B6-DF44-8ACA-CB07EB7AE5E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047534E-38E0-9243-BAE1-FF65E64C6B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0D4FCCB-3DE6-1440-9A28-F79ACF67F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9898FD1-E60C-5F4D-92BD-560981D380AB}"/>
              </a:ext>
            </a:extLst>
          </p:cNvPr>
          <p:cNvSpPr>
            <a:spLocks noGrp="1"/>
          </p:cNvSpPr>
          <p:nvPr>
            <p:ph type="dt" sz="half" idx="10"/>
          </p:nvPr>
        </p:nvSpPr>
        <p:spPr/>
        <p:txBody>
          <a:bodyPr/>
          <a:lstStyle/>
          <a:p>
            <a:fld id="{AF2BC505-BF21-A545-AF44-D697E189B265}" type="datetimeFigureOut">
              <a:rPr lang="it-IT" smtClean="0"/>
              <a:t>31/05/21</a:t>
            </a:fld>
            <a:endParaRPr lang="it-IT"/>
          </a:p>
        </p:txBody>
      </p:sp>
      <p:sp>
        <p:nvSpPr>
          <p:cNvPr id="6" name="Segnaposto piè di pagina 5">
            <a:extLst>
              <a:ext uri="{FF2B5EF4-FFF2-40B4-BE49-F238E27FC236}">
                <a16:creationId xmlns:a16="http://schemas.microsoft.com/office/drawing/2014/main" id="{5E49EDB6-E26C-904B-A0FD-A2FB5E615BD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BDF51C6-3ED0-0042-B5AA-FB9F44004257}"/>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87525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CAE6576-5B43-764D-A83A-1277AF19A3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D80CAC1-C38C-804B-93AA-D195EB06DD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6C2913-34C9-014D-8119-2AEAC3E03A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2BC505-BF21-A545-AF44-D697E189B265}" type="datetimeFigureOut">
              <a:rPr lang="it-IT" smtClean="0"/>
              <a:t>31/05/21</a:t>
            </a:fld>
            <a:endParaRPr lang="it-IT"/>
          </a:p>
        </p:txBody>
      </p:sp>
      <p:sp>
        <p:nvSpPr>
          <p:cNvPr id="5" name="Segnaposto piè di pagina 4">
            <a:extLst>
              <a:ext uri="{FF2B5EF4-FFF2-40B4-BE49-F238E27FC236}">
                <a16:creationId xmlns:a16="http://schemas.microsoft.com/office/drawing/2014/main" id="{FF159675-A822-564B-9A53-E435E31FDF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D4021D4E-3FF1-D447-A455-0BDAE73430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CE72AE-DE38-F543-871B-68E1C23A2238}" type="slidenum">
              <a:rPr lang="it-IT" smtClean="0"/>
              <a:t>‹N›</a:t>
            </a:fld>
            <a:endParaRPr lang="it-IT"/>
          </a:p>
        </p:txBody>
      </p:sp>
    </p:spTree>
    <p:extLst>
      <p:ext uri="{BB962C8B-B14F-4D97-AF65-F5344CB8AC3E}">
        <p14:creationId xmlns:p14="http://schemas.microsoft.com/office/powerpoint/2010/main" val="1738545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5/31/21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2120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9" name="Picture 18">
            <a:extLst>
              <a:ext uri="{FF2B5EF4-FFF2-40B4-BE49-F238E27FC236}">
                <a16:creationId xmlns:a16="http://schemas.microsoft.com/office/drawing/2014/main" id="{8920A9C1-49B5-4C58-89F7-E844D41EA554}"/>
              </a:ext>
            </a:extLst>
          </p:cNvPr>
          <p:cNvPicPr>
            <a:picLocks noChangeAspect="1"/>
          </p:cNvPicPr>
          <p:nvPr/>
        </p:nvPicPr>
        <p:blipFill>
          <a:blip r:embed="rId3">
            <a:alphaModFix amt="90000"/>
          </a:blip>
          <a:srcRect t="430" b="430"/>
          <a:stretch/>
        </p:blipFill>
        <p:spPr>
          <a:xfrm>
            <a:off x="20" y="975"/>
            <a:ext cx="12191980" cy="6858000"/>
          </a:xfrm>
          <a:prstGeom prst="rect">
            <a:avLst/>
          </a:prstGeom>
        </p:spPr>
      </p:pic>
      <p:sp>
        <p:nvSpPr>
          <p:cNvPr id="25" name="Rectangle 24">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ctrTitle"/>
          </p:nvPr>
        </p:nvSpPr>
        <p:spPr>
          <a:xfrm>
            <a:off x="4309349" y="3064931"/>
            <a:ext cx="7501651" cy="1455007"/>
          </a:xfrm>
        </p:spPr>
        <p:txBody>
          <a:bodyPr anchor="b">
            <a:normAutofit/>
          </a:bodyPr>
          <a:lstStyle/>
          <a:p>
            <a:pPr algn="l"/>
            <a:r>
              <a:rPr lang="en-US" dirty="0">
                <a:solidFill>
                  <a:srgbClr val="FFFFFF"/>
                </a:solidFill>
              </a:rPr>
              <a:t>Data analysis with </a:t>
            </a:r>
            <a:r>
              <a:rPr lang="en-US" dirty="0">
                <a:solidFill>
                  <a:srgbClr val="92D050"/>
                </a:solidFill>
              </a:rPr>
              <a:t>R</a:t>
            </a:r>
            <a:br>
              <a:rPr lang="en-US" dirty="0">
                <a:solidFill>
                  <a:srgbClr val="92D050"/>
                </a:solidFill>
              </a:rPr>
            </a:br>
            <a:r>
              <a:rPr lang="it-IT" sz="2200" dirty="0">
                <a:solidFill>
                  <a:srgbClr val="92D050"/>
                </a:solidFill>
              </a:rPr>
              <a:t>Bruno</a:t>
            </a:r>
            <a:r>
              <a:rPr lang="it-IT" sz="2200" dirty="0">
                <a:solidFill>
                  <a:srgbClr val="FFFFFF"/>
                </a:solidFill>
              </a:rPr>
              <a:t> </a:t>
            </a:r>
            <a:r>
              <a:rPr lang="it-IT" sz="2200" dirty="0">
                <a:solidFill>
                  <a:srgbClr val="92D050"/>
                </a:solidFill>
              </a:rPr>
              <a:t>Bellisario</a:t>
            </a:r>
            <a:r>
              <a:rPr lang="it-IT" sz="2200" dirty="0">
                <a:solidFill>
                  <a:srgbClr val="FFFFFF"/>
                </a:solidFill>
              </a:rPr>
              <a:t>, Phd</a:t>
            </a:r>
            <a:endParaRPr lang="en-US" dirty="0">
              <a:solidFill>
                <a:srgbClr val="92D050"/>
              </a:solidFill>
            </a:endParaRPr>
          </a:p>
        </p:txBody>
      </p:sp>
      <p:cxnSp>
        <p:nvCxnSpPr>
          <p:cNvPr id="27" name="Straight Connector 26">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FA9A83"/>
            </a:solidFill>
          </a:ln>
        </p:spPr>
        <p:style>
          <a:lnRef idx="3">
            <a:schemeClr val="accent1"/>
          </a:lnRef>
          <a:fillRef idx="0">
            <a:schemeClr val="accent1"/>
          </a:fillRef>
          <a:effectRef idx="2">
            <a:schemeClr val="accent1"/>
          </a:effectRef>
          <a:fontRef idx="minor">
            <a:schemeClr val="tx1"/>
          </a:fontRef>
        </p:style>
      </p:cxnSp>
      <p:sp>
        <p:nvSpPr>
          <p:cNvPr id="16" name="Title 1">
            <a:extLst>
              <a:ext uri="{FF2B5EF4-FFF2-40B4-BE49-F238E27FC236}">
                <a16:creationId xmlns:a16="http://schemas.microsoft.com/office/drawing/2014/main" id="{9BC50C28-3CC7-E240-9A95-39C7CB3109B7}"/>
              </a:ext>
            </a:extLst>
          </p:cNvPr>
          <p:cNvSpPr txBox="1">
            <a:spLocks/>
          </p:cNvSpPr>
          <p:nvPr/>
        </p:nvSpPr>
        <p:spPr>
          <a:xfrm>
            <a:off x="4293567" y="4765827"/>
            <a:ext cx="7501651" cy="541782"/>
          </a:xfrm>
          <a:prstGeom prst="rect">
            <a:avLst/>
          </a:prstGeom>
        </p:spPr>
        <p:txBody>
          <a:bodyPr vert="horz" lIns="91440" tIns="45720" rIns="91440" bIns="45720" rtlCol="0" anchor="b">
            <a:normAutofit/>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2200" b="0" i="0" u="none" strike="noStrike" kern="1200" cap="all" spc="200" normalizeH="0" baseline="0" noProof="0">
                <a:ln>
                  <a:noFill/>
                </a:ln>
                <a:solidFill>
                  <a:srgbClr val="00B0F0"/>
                </a:solidFill>
                <a:effectLst/>
                <a:uLnTx/>
                <a:uFillTx/>
                <a:latin typeface="Tw Cen MT Condensed" panose="020B0606020104020203"/>
                <a:ea typeface="+mj-ea"/>
                <a:cs typeface="+mj-cs"/>
              </a:rPr>
              <a:t>session </a:t>
            </a:r>
            <a:r>
              <a:rPr kumimoji="0" lang="en-GB" sz="2200" b="0" i="0" u="none" strike="noStrike" kern="1200" cap="all" spc="200" normalizeH="0" baseline="0" noProof="0" dirty="0">
                <a:ln>
                  <a:noFill/>
                </a:ln>
                <a:solidFill>
                  <a:srgbClr val="00B0F0"/>
                </a:solidFill>
                <a:effectLst/>
                <a:uLnTx/>
                <a:uFillTx/>
                <a:latin typeface="Tw Cen MT Condensed" panose="020B0606020104020203"/>
                <a:ea typeface="+mj-ea"/>
                <a:cs typeface="+mj-cs"/>
              </a:rPr>
              <a:t>5 </a:t>
            </a:r>
            <a:r>
              <a:rPr kumimoji="0" lang="en-GB" sz="2200" b="0" i="0" u="none" strike="noStrike" kern="1200" cap="all" spc="200" normalizeH="0" baseline="0" noProof="0" dirty="0">
                <a:ln>
                  <a:noFill/>
                </a:ln>
                <a:solidFill>
                  <a:srgbClr val="92D050"/>
                </a:solidFill>
                <a:effectLst/>
                <a:uLnTx/>
                <a:uFillTx/>
                <a:latin typeface="Tw Cen MT Condensed" panose="020B0606020104020203"/>
                <a:ea typeface="+mj-ea"/>
                <a:cs typeface="+mj-cs"/>
              </a:rPr>
              <a:t>Statistical inference#3</a:t>
            </a:r>
            <a:endParaRPr kumimoji="0" lang="en-GB" sz="5000" b="0" i="0" u="none" strike="noStrike" kern="1200" cap="all" spc="200" normalizeH="0" baseline="0" noProof="0" dirty="0">
              <a:ln>
                <a:noFill/>
              </a:ln>
              <a:solidFill>
                <a:srgbClr val="92D050"/>
              </a:solidFill>
              <a:effectLst/>
              <a:uLnTx/>
              <a:uFillTx/>
              <a:latin typeface="Tw Cen MT Condensed" panose="020B0606020104020203"/>
              <a:ea typeface="+mj-ea"/>
              <a:cs typeface="+mj-cs"/>
            </a:endParaRPr>
          </a:p>
        </p:txBody>
      </p:sp>
    </p:spTree>
    <p:extLst>
      <p:ext uri="{BB962C8B-B14F-4D97-AF65-F5344CB8AC3E}">
        <p14:creationId xmlns:p14="http://schemas.microsoft.com/office/powerpoint/2010/main" val="12146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9"/>
                                        </p:tgtEl>
                                        <p:attrNameLst>
                                          <p:attrName>style.visibility</p:attrName>
                                        </p:attrNameLst>
                                      </p:cBhvr>
                                      <p:to>
                                        <p:strVal val="visible"/>
                                      </p:to>
                                    </p:set>
                                    <p:animEffect transition="in" filter="fade">
                                      <p:cBhvr>
                                        <p:cTn id="10" dur="700"/>
                                        <p:tgtEl>
                                          <p:spTgt spid="19"/>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7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two-sample Mann–Whitney U test</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100000"/>
              </a:lnSpc>
              <a:buFont typeface="Font di sistema regolare"/>
              <a:buChar char="→"/>
            </a:pPr>
            <a:r>
              <a:rPr lang="en-US" dirty="0"/>
              <a:t>The two-sample Mann–Whitney U test is a rank-based test that compares values for two groups.  A significant result suggests that the values for the two groups are different.  It is equivalent to a two-sample Wilcoxon rank-sum test.</a:t>
            </a:r>
          </a:p>
          <a:p>
            <a:pPr>
              <a:lnSpc>
                <a:spcPct val="100000"/>
              </a:lnSpc>
              <a:buFont typeface="Font di sistema regolare"/>
              <a:buChar char="→"/>
            </a:pPr>
            <a:r>
              <a:rPr lang="en-US" dirty="0"/>
              <a:t>Without further assumptions about the distribution of the data, the Mann–Whitney test does not address hypotheses about the medians of the groups.  Instead, the test addresses if it is likely that an observation in one group is greater than an observation in the other.  This is sometimes stated as testing if one sample has stochastic dominance compared with the other.</a:t>
            </a:r>
          </a:p>
          <a:p>
            <a:pPr>
              <a:lnSpc>
                <a:spcPct val="100000"/>
              </a:lnSpc>
              <a:buFont typeface="Font di sistema regolare"/>
              <a:buChar char="→"/>
            </a:pPr>
            <a:r>
              <a:rPr lang="en-US" dirty="0"/>
              <a:t>The test assumes that the observations are independent.  That is, it is not appropriate for paired observations or repeated measures data.</a:t>
            </a:r>
          </a:p>
        </p:txBody>
      </p:sp>
    </p:spTree>
    <p:extLst>
      <p:ext uri="{BB962C8B-B14F-4D97-AF65-F5344CB8AC3E}">
        <p14:creationId xmlns:p14="http://schemas.microsoft.com/office/powerpoint/2010/main" val="198094197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two-sample Mann–Whitney U test</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77500" lnSpcReduction="20000"/>
          </a:bodyPr>
          <a:lstStyle/>
          <a:p>
            <a:pPr marL="0" indent="0">
              <a:lnSpc>
                <a:spcPct val="100000"/>
              </a:lnSpc>
              <a:buNone/>
            </a:pPr>
            <a:r>
              <a:rPr lang="en-US" dirty="0">
                <a:solidFill>
                  <a:srgbClr val="92D050"/>
                </a:solidFill>
              </a:rPr>
              <a:t>Appropriate data</a:t>
            </a:r>
          </a:p>
          <a:p>
            <a:pPr>
              <a:lnSpc>
                <a:spcPct val="100000"/>
              </a:lnSpc>
              <a:buFont typeface="Font di sistema regolare"/>
              <a:buChar char="→"/>
            </a:pPr>
            <a:r>
              <a:rPr lang="en-US" dirty="0"/>
              <a:t>Two-sample data.  That is, one-way data with two groups only</a:t>
            </a:r>
          </a:p>
          <a:p>
            <a:pPr>
              <a:lnSpc>
                <a:spcPct val="100000"/>
              </a:lnSpc>
              <a:buFont typeface="Font di sistema regolare"/>
              <a:buChar char="→"/>
            </a:pPr>
            <a:r>
              <a:rPr lang="en-US" dirty="0"/>
              <a:t>Dependent variable is ordinal, interval, or ratio</a:t>
            </a:r>
          </a:p>
          <a:p>
            <a:pPr>
              <a:lnSpc>
                <a:spcPct val="100000"/>
              </a:lnSpc>
              <a:buFont typeface="Font di sistema regolare"/>
              <a:buChar char="→"/>
            </a:pPr>
            <a:r>
              <a:rPr lang="en-US" dirty="0"/>
              <a:t>Independent variable is a factor with two levels.  That is, two groups</a:t>
            </a:r>
          </a:p>
          <a:p>
            <a:pPr>
              <a:lnSpc>
                <a:spcPct val="100000"/>
              </a:lnSpc>
              <a:buFont typeface="Font di sistema regolare"/>
              <a:buChar char="→"/>
            </a:pPr>
            <a:r>
              <a:rPr lang="en-US" dirty="0"/>
              <a:t>Observations between groups are independent.  That is, not paired or repeated measures data</a:t>
            </a:r>
          </a:p>
          <a:p>
            <a:pPr>
              <a:lnSpc>
                <a:spcPct val="100000"/>
              </a:lnSpc>
              <a:buFont typeface="Font di sistema regolare"/>
              <a:buChar char="→"/>
            </a:pPr>
            <a:r>
              <a:rPr lang="en-US" dirty="0"/>
              <a:t>In order to be a test of medians, the distributions of values for each group need to be of similar shape and spread.  Otherwise, the test is typically a test of stochastic equality.</a:t>
            </a:r>
          </a:p>
          <a:p>
            <a:pPr>
              <a:lnSpc>
                <a:spcPct val="100000"/>
              </a:lnSpc>
              <a:buFont typeface="Font di sistema regolare"/>
              <a:buChar char="→"/>
            </a:pPr>
            <a:endParaRPr lang="en-US" dirty="0"/>
          </a:p>
          <a:p>
            <a:pPr marL="0" indent="0">
              <a:lnSpc>
                <a:spcPct val="100000"/>
              </a:lnSpc>
              <a:buNone/>
            </a:pPr>
            <a:r>
              <a:rPr lang="en-US" dirty="0">
                <a:solidFill>
                  <a:srgbClr val="92D050"/>
                </a:solidFill>
              </a:rPr>
              <a:t>Hypotheses</a:t>
            </a:r>
          </a:p>
          <a:p>
            <a:pPr>
              <a:lnSpc>
                <a:spcPct val="100000"/>
              </a:lnSpc>
              <a:buFont typeface="Font di sistema regolare"/>
              <a:buChar char="→"/>
            </a:pPr>
            <a:r>
              <a:rPr lang="en-US" dirty="0"/>
              <a:t>Null hypothesis:  The two groups are sampled from populations with identical distributions. Typically, that the sampled populations exhibit stochastic equality.</a:t>
            </a:r>
          </a:p>
          <a:p>
            <a:pPr>
              <a:lnSpc>
                <a:spcPct val="100000"/>
              </a:lnSpc>
              <a:buFont typeface="Font di sistema regolare"/>
              <a:buChar char="→"/>
            </a:pPr>
            <a:r>
              <a:rPr lang="en-US" dirty="0"/>
              <a:t>Alternative hypothesis (two-sided): The two groups are sampled from populations with different distributions.  Typically, that one sampled population exhibits stochastic dominance.</a:t>
            </a:r>
          </a:p>
        </p:txBody>
      </p:sp>
    </p:spTree>
    <p:extLst>
      <p:ext uri="{BB962C8B-B14F-4D97-AF65-F5344CB8AC3E}">
        <p14:creationId xmlns:p14="http://schemas.microsoft.com/office/powerpoint/2010/main" val="182813571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two-sample Mann–Whitney U test</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vert="horz" lIns="45720" tIns="45720" rIns="45720" bIns="45720" rtlCol="0" anchor="ctr">
            <a:normAutofit/>
          </a:bodyPr>
          <a:lstStyle/>
          <a:p>
            <a:pPr marL="0" indent="0">
              <a:lnSpc>
                <a:spcPct val="100000"/>
              </a:lnSpc>
              <a:buNone/>
            </a:pPr>
            <a:r>
              <a:rPr lang="en-US" sz="2000" dirty="0">
                <a:solidFill>
                  <a:srgbClr val="92D050"/>
                </a:solidFill>
              </a:rPr>
              <a:t>Effect size</a:t>
            </a:r>
          </a:p>
          <a:p>
            <a:pPr marL="0" indent="0">
              <a:lnSpc>
                <a:spcPct val="100000"/>
              </a:lnSpc>
              <a:buNone/>
            </a:pPr>
            <a:r>
              <a:rPr lang="en-US" sz="2000" dirty="0"/>
              <a:t>Statistics of effect size for the Mann–Whitney test report the degree to which one group has data with higher ranks than the other group. They are related to the probability that a value from one group will be greater than a value from the other group. Unlike p-values, they are not affected by sample size.</a:t>
            </a:r>
          </a:p>
          <a:p>
            <a:pPr>
              <a:lnSpc>
                <a:spcPct val="100000"/>
              </a:lnSpc>
              <a:buFont typeface="Font di sistema regolare"/>
              <a:buChar char="→"/>
            </a:pPr>
            <a:r>
              <a:rPr lang="it-IT" sz="1600" dirty="0" err="1"/>
              <a:t>Vargha</a:t>
            </a:r>
            <a:r>
              <a:rPr lang="it-IT" sz="1600" dirty="0"/>
              <a:t> and </a:t>
            </a:r>
            <a:r>
              <a:rPr lang="it-IT" sz="1600" dirty="0" err="1"/>
              <a:t>Delaney’s</a:t>
            </a:r>
            <a:r>
              <a:rPr lang="it-IT" sz="1600" dirty="0"/>
              <a:t> A</a:t>
            </a:r>
          </a:p>
          <a:p>
            <a:pPr>
              <a:lnSpc>
                <a:spcPct val="100000"/>
              </a:lnSpc>
              <a:buFont typeface="Font di sistema regolare"/>
              <a:buChar char="→"/>
            </a:pPr>
            <a:r>
              <a:rPr lang="it-IT" sz="1600" dirty="0" err="1"/>
              <a:t>Cliff’s</a:t>
            </a:r>
            <a:r>
              <a:rPr lang="it-IT" sz="1600" dirty="0"/>
              <a:t> delta</a:t>
            </a:r>
          </a:p>
          <a:p>
            <a:pPr>
              <a:lnSpc>
                <a:spcPct val="100000"/>
              </a:lnSpc>
              <a:buFont typeface="Font di sistema regolare"/>
              <a:buChar char="→"/>
            </a:pPr>
            <a:r>
              <a:rPr lang="it-IT" sz="1600" dirty="0" err="1"/>
              <a:t>Kendall’s</a:t>
            </a:r>
            <a:r>
              <a:rPr lang="it-IT" sz="1600" dirty="0"/>
              <a:t> tau-b</a:t>
            </a:r>
          </a:p>
          <a:p>
            <a:pPr>
              <a:lnSpc>
                <a:spcPct val="100000"/>
              </a:lnSpc>
              <a:buFont typeface="Font di sistema regolare"/>
              <a:buChar char="→"/>
            </a:pPr>
            <a:r>
              <a:rPr lang="it-IT" sz="1600" dirty="0" err="1"/>
              <a:t>Freeman’s</a:t>
            </a:r>
            <a:r>
              <a:rPr lang="it-IT" sz="1600" dirty="0"/>
              <a:t> theta and epsilon-</a:t>
            </a:r>
            <a:r>
              <a:rPr lang="it-IT" sz="1600" dirty="0" err="1"/>
              <a:t>square</a:t>
            </a:r>
            <a:endParaRPr lang="it-IT" sz="1600" dirty="0"/>
          </a:p>
          <a:p>
            <a:pPr>
              <a:lnSpc>
                <a:spcPct val="100000"/>
              </a:lnSpc>
              <a:buFont typeface="Font di sistema regolare"/>
              <a:buChar char="→"/>
            </a:pPr>
            <a:endParaRPr lang="it-IT" dirty="0"/>
          </a:p>
          <a:p>
            <a:pPr>
              <a:lnSpc>
                <a:spcPct val="100000"/>
              </a:lnSpc>
              <a:buFont typeface="Font di sistema regolare"/>
              <a:buChar char="→"/>
            </a:pPr>
            <a:endParaRPr lang="en-US" dirty="0"/>
          </a:p>
          <a:p>
            <a:pPr>
              <a:lnSpc>
                <a:spcPct val="100000"/>
              </a:lnSpc>
              <a:buFont typeface="Font di sistema regolare"/>
              <a:buChar char="→"/>
            </a:pPr>
            <a:endParaRPr lang="en-US" dirty="0"/>
          </a:p>
          <a:p>
            <a:pPr>
              <a:lnSpc>
                <a:spcPct val="100000"/>
              </a:lnSpc>
              <a:buFont typeface="Font di sistema regolare"/>
              <a:buChar char="→"/>
            </a:pPr>
            <a:endParaRPr lang="en-US" dirty="0"/>
          </a:p>
          <a:p>
            <a:pPr>
              <a:lnSpc>
                <a:spcPct val="100000"/>
              </a:lnSpc>
              <a:buFont typeface="Font di sistema regolare"/>
              <a:buChar char="→"/>
            </a:pPr>
            <a:endParaRPr lang="en-US" dirty="0"/>
          </a:p>
        </p:txBody>
      </p:sp>
      <p:graphicFrame>
        <p:nvGraphicFramePr>
          <p:cNvPr id="4" name="Tabella 3">
            <a:extLst>
              <a:ext uri="{FF2B5EF4-FFF2-40B4-BE49-F238E27FC236}">
                <a16:creationId xmlns:a16="http://schemas.microsoft.com/office/drawing/2014/main" id="{8F6F2038-2390-2547-92D5-9B3BD77A15B0}"/>
              </a:ext>
            </a:extLst>
          </p:cNvPr>
          <p:cNvGraphicFramePr>
            <a:graphicFrameLocks noGrp="1"/>
          </p:cNvGraphicFramePr>
          <p:nvPr/>
        </p:nvGraphicFramePr>
        <p:xfrm>
          <a:off x="5092219" y="4494220"/>
          <a:ext cx="6121401" cy="1614805"/>
        </p:xfrm>
        <a:graphic>
          <a:graphicData uri="http://schemas.openxmlformats.org/drawingml/2006/table">
            <a:tbl>
              <a:tblPr>
                <a:tableStyleId>{5C22544A-7EE6-4342-B048-85BDC9FD1C3A}</a:tableStyleId>
              </a:tblPr>
              <a:tblGrid>
                <a:gridCol w="1777487">
                  <a:extLst>
                    <a:ext uri="{9D8B030D-6E8A-4147-A177-3AD203B41FA5}">
                      <a16:colId xmlns:a16="http://schemas.microsoft.com/office/drawing/2014/main" val="3365186052"/>
                    </a:ext>
                  </a:extLst>
                </a:gridCol>
                <a:gridCol w="1853530">
                  <a:extLst>
                    <a:ext uri="{9D8B030D-6E8A-4147-A177-3AD203B41FA5}">
                      <a16:colId xmlns:a16="http://schemas.microsoft.com/office/drawing/2014/main" val="1723507093"/>
                    </a:ext>
                  </a:extLst>
                </a:gridCol>
                <a:gridCol w="1853530">
                  <a:extLst>
                    <a:ext uri="{9D8B030D-6E8A-4147-A177-3AD203B41FA5}">
                      <a16:colId xmlns:a16="http://schemas.microsoft.com/office/drawing/2014/main" val="1982787957"/>
                    </a:ext>
                  </a:extLst>
                </a:gridCol>
                <a:gridCol w="636854">
                  <a:extLst>
                    <a:ext uri="{9D8B030D-6E8A-4147-A177-3AD203B41FA5}">
                      <a16:colId xmlns:a16="http://schemas.microsoft.com/office/drawing/2014/main" val="3425285865"/>
                    </a:ext>
                  </a:extLst>
                </a:gridCol>
              </a:tblGrid>
              <a:tr h="0">
                <a:tc>
                  <a:txBody>
                    <a:bodyPr/>
                    <a:lstStyle/>
                    <a:p>
                      <a:pPr algn="ctr" fontAlgn="ctr"/>
                      <a:endParaRPr lang="it-IT" sz="1200" b="1" i="0" u="none" strike="noStrike">
                        <a:solidFill>
                          <a:srgbClr val="92D050"/>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rgbClr val="92D050"/>
                          </a:solidFill>
                          <a:effectLst/>
                        </a:rPr>
                        <a:t>small</a:t>
                      </a:r>
                      <a:endParaRPr lang="it-IT" sz="1200" b="0" i="0" u="none" strike="noStrike" dirty="0">
                        <a:solidFill>
                          <a:srgbClr val="92D050"/>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a:solidFill>
                            <a:srgbClr val="92D050"/>
                          </a:solidFill>
                          <a:effectLst/>
                        </a:rPr>
                        <a:t>medium</a:t>
                      </a:r>
                      <a:endParaRPr lang="it-IT" sz="1200" b="0" i="0" u="none" strike="noStrike">
                        <a:solidFill>
                          <a:srgbClr val="92D050"/>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a:solidFill>
                            <a:srgbClr val="92D050"/>
                          </a:solidFill>
                          <a:effectLst/>
                        </a:rPr>
                        <a:t>large</a:t>
                      </a:r>
                      <a:endParaRPr lang="it-IT" sz="1200" b="0" i="0" u="none" strike="noStrike">
                        <a:solidFill>
                          <a:srgbClr val="92D050"/>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98656488"/>
                  </a:ext>
                </a:extLst>
              </a:tr>
              <a:tr h="203200">
                <a:tc>
                  <a:txBody>
                    <a:bodyPr/>
                    <a:lstStyle/>
                    <a:p>
                      <a:pPr algn="ctr" fontAlgn="ctr"/>
                      <a:r>
                        <a:rPr lang="it-IT" sz="1200" u="none" strike="noStrike">
                          <a:solidFill>
                            <a:srgbClr val="92D050"/>
                          </a:solidFill>
                          <a:effectLst/>
                        </a:rPr>
                        <a:t>r</a:t>
                      </a:r>
                      <a:endParaRPr lang="it-IT" sz="1200" b="1" i="1" u="none" strike="noStrike">
                        <a:solidFill>
                          <a:srgbClr val="92D050"/>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0.10 – &lt; 0.30</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0.30 – &lt; 0.50</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a:solidFill>
                            <a:schemeClr val="tx1"/>
                          </a:solidFill>
                          <a:effectLst/>
                        </a:rPr>
                        <a:t>≥ 0.50</a:t>
                      </a:r>
                      <a:endParaRPr lang="it-IT" sz="1200" b="0" i="0" u="none" strike="noStrike">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3044288"/>
                  </a:ext>
                </a:extLst>
              </a:tr>
              <a:tr h="203200">
                <a:tc>
                  <a:txBody>
                    <a:bodyPr/>
                    <a:lstStyle/>
                    <a:p>
                      <a:pPr algn="ctr" fontAlgn="ctr"/>
                      <a:r>
                        <a:rPr lang="it-IT" sz="1200" u="none" strike="noStrike">
                          <a:solidFill>
                            <a:srgbClr val="92D050"/>
                          </a:solidFill>
                          <a:effectLst/>
                        </a:rPr>
                        <a:t>tau-b</a:t>
                      </a:r>
                      <a:endParaRPr lang="it-IT" sz="1200" b="1" i="1" u="none" strike="noStrike">
                        <a:solidFill>
                          <a:srgbClr val="92D050"/>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0.10 – &lt; 0.30</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0.30 – &lt; 0.50</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 0.50</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9362295"/>
                  </a:ext>
                </a:extLst>
              </a:tr>
              <a:tr h="203200">
                <a:tc>
                  <a:txBody>
                    <a:bodyPr/>
                    <a:lstStyle/>
                    <a:p>
                      <a:pPr algn="ctr" fontAlgn="ctr"/>
                      <a:r>
                        <a:rPr lang="it-IT" sz="1200" u="none" strike="noStrike" dirty="0" err="1">
                          <a:solidFill>
                            <a:srgbClr val="92D050"/>
                          </a:solidFill>
                          <a:effectLst/>
                        </a:rPr>
                        <a:t>Cliff’s</a:t>
                      </a:r>
                      <a:r>
                        <a:rPr lang="it-IT" sz="1200" u="none" strike="noStrike" dirty="0">
                          <a:solidFill>
                            <a:srgbClr val="92D050"/>
                          </a:solidFill>
                          <a:effectLst/>
                        </a:rPr>
                        <a:t> delta</a:t>
                      </a:r>
                      <a:endParaRPr lang="it-IT" sz="1200" b="1" i="0" u="none" strike="noStrike" dirty="0">
                        <a:solidFill>
                          <a:srgbClr val="92D050"/>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a:solidFill>
                            <a:schemeClr val="tx1"/>
                          </a:solidFill>
                          <a:effectLst/>
                        </a:rPr>
                        <a:t>0.11 – &lt; 0.28</a:t>
                      </a:r>
                      <a:endParaRPr lang="it-IT" sz="1200" b="0" i="0" u="none" strike="noStrike">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0.28 – &lt; 0.43</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 0.43</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5307271"/>
                  </a:ext>
                </a:extLst>
              </a:tr>
              <a:tr h="203200">
                <a:tc rowSpan="2">
                  <a:txBody>
                    <a:bodyPr/>
                    <a:lstStyle/>
                    <a:p>
                      <a:pPr algn="ctr" fontAlgn="ctr"/>
                      <a:r>
                        <a:rPr lang="it-IT" sz="1200" u="none" strike="noStrike">
                          <a:solidFill>
                            <a:srgbClr val="92D050"/>
                          </a:solidFill>
                          <a:effectLst/>
                        </a:rPr>
                        <a:t>Vargha and Delaney’s A</a:t>
                      </a:r>
                      <a:endParaRPr lang="it-IT" sz="1200" b="1" i="0" u="none" strike="noStrike">
                        <a:solidFill>
                          <a:srgbClr val="92D050"/>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a:solidFill>
                            <a:schemeClr val="tx1"/>
                          </a:solidFill>
                          <a:effectLst/>
                        </a:rPr>
                        <a:t>0.56 – &lt; 0.64</a:t>
                      </a:r>
                      <a:endParaRPr lang="it-IT" sz="1200" b="0" i="0" u="none" strike="noStrike">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0.64 – &lt; 0.71</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 0.71</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8149057"/>
                  </a:ext>
                </a:extLst>
              </a:tr>
              <a:tr h="203200">
                <a:tc vMerge="1">
                  <a:txBody>
                    <a:bodyPr/>
                    <a:lstStyle/>
                    <a:p>
                      <a:endParaRPr lang="it-IT"/>
                    </a:p>
                  </a:txBody>
                  <a:tcPr/>
                </a:tc>
                <a:tc>
                  <a:txBody>
                    <a:bodyPr/>
                    <a:lstStyle/>
                    <a:p>
                      <a:pPr algn="ctr" fontAlgn="ctr"/>
                      <a:r>
                        <a:rPr lang="it-IT" sz="1200" u="none" strike="noStrike">
                          <a:solidFill>
                            <a:schemeClr val="tx1"/>
                          </a:solidFill>
                          <a:effectLst/>
                        </a:rPr>
                        <a:t>&gt;0.34 – 0.44</a:t>
                      </a:r>
                      <a:endParaRPr lang="it-IT" sz="1200" b="0" i="0" u="none" strike="noStrike">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&gt; 0.29 – 0.34</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 0.29</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72452135"/>
                  </a:ext>
                </a:extLst>
              </a:tr>
              <a:tr h="203200">
                <a:tc>
                  <a:txBody>
                    <a:bodyPr/>
                    <a:lstStyle/>
                    <a:p>
                      <a:pPr algn="ctr" fontAlgn="ctr"/>
                      <a:r>
                        <a:rPr lang="it-IT" sz="1200" u="none" strike="noStrike">
                          <a:solidFill>
                            <a:srgbClr val="92D050"/>
                          </a:solidFill>
                          <a:effectLst/>
                        </a:rPr>
                        <a:t>Freeman’s theta</a:t>
                      </a:r>
                      <a:endParaRPr lang="it-IT" sz="1200" b="1" i="0" u="none" strike="noStrike">
                        <a:solidFill>
                          <a:srgbClr val="92D050"/>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a:solidFill>
                            <a:schemeClr val="tx1"/>
                          </a:solidFill>
                          <a:effectLst/>
                        </a:rPr>
                        <a:t>0.11 – &lt; 0.34</a:t>
                      </a:r>
                      <a:endParaRPr lang="it-IT" sz="1200" b="0" i="0" u="none" strike="noStrike">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a:solidFill>
                            <a:schemeClr val="tx1"/>
                          </a:solidFill>
                          <a:effectLst/>
                        </a:rPr>
                        <a:t>0.34 – &lt; 0.58</a:t>
                      </a:r>
                      <a:endParaRPr lang="it-IT" sz="1200" b="0" i="0" u="none" strike="noStrike">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 0.58</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47037492"/>
                  </a:ext>
                </a:extLst>
              </a:tr>
              <a:tr h="203200">
                <a:tc>
                  <a:txBody>
                    <a:bodyPr/>
                    <a:lstStyle/>
                    <a:p>
                      <a:pPr algn="ctr" fontAlgn="ctr"/>
                      <a:r>
                        <a:rPr lang="it-IT" sz="1200" u="none" strike="noStrike">
                          <a:solidFill>
                            <a:srgbClr val="92D050"/>
                          </a:solidFill>
                          <a:effectLst/>
                        </a:rPr>
                        <a:t>epsilon-squared</a:t>
                      </a:r>
                      <a:endParaRPr lang="it-IT" sz="1200" b="1" i="1" u="none" strike="noStrike">
                        <a:solidFill>
                          <a:srgbClr val="92D050"/>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a:solidFill>
                            <a:schemeClr val="tx1"/>
                          </a:solidFill>
                          <a:effectLst/>
                        </a:rPr>
                        <a:t>0.01 – &lt; 0.08</a:t>
                      </a:r>
                      <a:endParaRPr lang="it-IT" sz="1200" b="0" i="0" u="none" strike="noStrike">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a:solidFill>
                            <a:schemeClr val="tx1"/>
                          </a:solidFill>
                          <a:effectLst/>
                        </a:rPr>
                        <a:t>0.08 – &lt; 0.26</a:t>
                      </a:r>
                      <a:endParaRPr lang="it-IT" sz="1200" b="0" i="0" u="none" strike="noStrike">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200" u="none" strike="noStrike" dirty="0">
                          <a:solidFill>
                            <a:schemeClr val="tx1"/>
                          </a:solidFill>
                          <a:effectLst/>
                        </a:rPr>
                        <a:t>≥ 0.26</a:t>
                      </a:r>
                      <a:endParaRPr lang="it-IT" sz="1200" b="0" i="0" u="none" strike="noStrike" dirty="0">
                        <a:solidFill>
                          <a:schemeClr val="tx1"/>
                        </a:solidFill>
                        <a:effectLst/>
                        <a:latin typeface="Courier" pitchFamily="2"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8172794"/>
                  </a:ext>
                </a:extLst>
              </a:tr>
            </a:tbl>
          </a:graphicData>
        </a:graphic>
      </p:graphicFrame>
    </p:spTree>
    <p:extLst>
      <p:ext uri="{BB962C8B-B14F-4D97-AF65-F5344CB8AC3E}">
        <p14:creationId xmlns:p14="http://schemas.microsoft.com/office/powerpoint/2010/main" val="405113764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Kruskal-Wallis Test</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110000"/>
              </a:lnSpc>
              <a:buFont typeface="Font di sistema regolare"/>
              <a:buChar char="→"/>
            </a:pPr>
            <a:r>
              <a:rPr lang="en-US" dirty="0"/>
              <a:t>The Kruskal–Wallis test is a rank-based test that is like the Mann–Whitney U test but can be applied to one-way data with more than two groups.</a:t>
            </a:r>
          </a:p>
          <a:p>
            <a:pPr>
              <a:lnSpc>
                <a:spcPct val="110000"/>
              </a:lnSpc>
              <a:buFont typeface="Font di sistema regolare"/>
              <a:buChar char="→"/>
            </a:pPr>
            <a:r>
              <a:rPr lang="en-US" dirty="0"/>
              <a:t>Without further assumptions about the distribution of the data, the Kruskal–Wallis test does not address hypotheses about the medians of the groups.  Instead, the test addresses if it is likely that an observation in one group is greater than an observation in the other.</a:t>
            </a:r>
          </a:p>
          <a:p>
            <a:pPr>
              <a:lnSpc>
                <a:spcPct val="110000"/>
              </a:lnSpc>
              <a:buFont typeface="Font di sistema regolare"/>
              <a:buChar char="→"/>
            </a:pPr>
            <a:r>
              <a:rPr lang="en-US" dirty="0"/>
              <a:t>The test assumes that the observations are independent.  That is, it is not appropriate for paired observations or repeated measures data.</a:t>
            </a:r>
          </a:p>
        </p:txBody>
      </p:sp>
    </p:spTree>
    <p:extLst>
      <p:ext uri="{BB962C8B-B14F-4D97-AF65-F5344CB8AC3E}">
        <p14:creationId xmlns:p14="http://schemas.microsoft.com/office/powerpoint/2010/main" val="382244416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Kruskal-Wallis Test</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62500" lnSpcReduction="20000"/>
          </a:bodyPr>
          <a:lstStyle/>
          <a:p>
            <a:pPr marL="0" indent="0">
              <a:lnSpc>
                <a:spcPct val="110000"/>
              </a:lnSpc>
              <a:buNone/>
            </a:pPr>
            <a:r>
              <a:rPr lang="en-US" dirty="0">
                <a:solidFill>
                  <a:srgbClr val="92D050"/>
                </a:solidFill>
              </a:rPr>
              <a:t>Post-hoc tests</a:t>
            </a:r>
          </a:p>
          <a:p>
            <a:pPr marL="0" indent="0">
              <a:lnSpc>
                <a:spcPct val="110000"/>
              </a:lnSpc>
              <a:buNone/>
            </a:pPr>
            <a:r>
              <a:rPr lang="en-US" dirty="0"/>
              <a:t>To determine which groups are different from others, post-hoc testing can be conducted. The most common post-hoc test for the Kruskal–Wallis test is the Dunn test.</a:t>
            </a:r>
          </a:p>
          <a:p>
            <a:pPr marL="0" indent="0">
              <a:lnSpc>
                <a:spcPct val="110000"/>
              </a:lnSpc>
              <a:buNone/>
            </a:pPr>
            <a:r>
              <a:rPr lang="en-US" dirty="0">
                <a:solidFill>
                  <a:srgbClr val="92D050"/>
                </a:solidFill>
              </a:rPr>
              <a:t>Appropriate data</a:t>
            </a:r>
          </a:p>
          <a:p>
            <a:pPr>
              <a:lnSpc>
                <a:spcPct val="110000"/>
              </a:lnSpc>
              <a:buFont typeface="Font di sistema regolare"/>
              <a:buChar char="→"/>
            </a:pPr>
            <a:r>
              <a:rPr lang="en-US" dirty="0"/>
              <a:t>One-way data</a:t>
            </a:r>
          </a:p>
          <a:p>
            <a:pPr>
              <a:lnSpc>
                <a:spcPct val="110000"/>
              </a:lnSpc>
              <a:buFont typeface="Font di sistema regolare"/>
              <a:buChar char="→"/>
            </a:pPr>
            <a:r>
              <a:rPr lang="en-US" dirty="0"/>
              <a:t>Dependent variable is ordinal, interval, or ratio</a:t>
            </a:r>
          </a:p>
          <a:p>
            <a:pPr>
              <a:lnSpc>
                <a:spcPct val="110000"/>
              </a:lnSpc>
              <a:buFont typeface="Font di sistema regolare"/>
              <a:buChar char="→"/>
            </a:pPr>
            <a:r>
              <a:rPr lang="en-US" dirty="0"/>
              <a:t>Independent variable is a factor with two or more levels.  That is, two or more groups</a:t>
            </a:r>
          </a:p>
          <a:p>
            <a:pPr>
              <a:lnSpc>
                <a:spcPct val="110000"/>
              </a:lnSpc>
              <a:buFont typeface="Font di sistema regolare"/>
              <a:buChar char="→"/>
            </a:pPr>
            <a:r>
              <a:rPr lang="en-US" dirty="0"/>
              <a:t>Observations between groups are independent.  That is, not paired or repeated measures data</a:t>
            </a:r>
          </a:p>
          <a:p>
            <a:pPr>
              <a:lnSpc>
                <a:spcPct val="110000"/>
              </a:lnSpc>
              <a:buFont typeface="Font di sistema regolare"/>
              <a:buChar char="→"/>
            </a:pPr>
            <a:r>
              <a:rPr lang="en-US" dirty="0"/>
              <a:t>In order to be a test of medians, the distributions of values for each group need to be of similar shape and spread</a:t>
            </a:r>
          </a:p>
          <a:p>
            <a:pPr marL="0" indent="0">
              <a:lnSpc>
                <a:spcPct val="110000"/>
              </a:lnSpc>
              <a:buNone/>
            </a:pPr>
            <a:r>
              <a:rPr lang="en-US" dirty="0">
                <a:solidFill>
                  <a:srgbClr val="92D050"/>
                </a:solidFill>
              </a:rPr>
              <a:t>Hypotheses</a:t>
            </a:r>
          </a:p>
          <a:p>
            <a:pPr>
              <a:lnSpc>
                <a:spcPct val="110000"/>
              </a:lnSpc>
              <a:buFont typeface="Font di sistema regolare"/>
              <a:buChar char="→"/>
            </a:pPr>
            <a:r>
              <a:rPr lang="en-US" dirty="0"/>
              <a:t>Null hypothesis:  The groups are sampled from populations with identical distributions.  Typically, that the sampled populations exhibit stochastic equality.</a:t>
            </a:r>
          </a:p>
          <a:p>
            <a:pPr>
              <a:lnSpc>
                <a:spcPct val="110000"/>
              </a:lnSpc>
              <a:buFont typeface="Font di sistema regolare"/>
              <a:buChar char="→"/>
            </a:pPr>
            <a:r>
              <a:rPr lang="en-US" dirty="0"/>
              <a:t>Alternative hypothesis (two-sided): The groups are sampled from populations with different distributions.  Typically, that one sampled population exhibits stochastic dominance.</a:t>
            </a:r>
          </a:p>
        </p:txBody>
      </p:sp>
    </p:spTree>
    <p:extLst>
      <p:ext uri="{BB962C8B-B14F-4D97-AF65-F5344CB8AC3E}">
        <p14:creationId xmlns:p14="http://schemas.microsoft.com/office/powerpoint/2010/main" val="425292747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Kruskal-Wallis Test</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lnSpc>
                <a:spcPct val="70000"/>
              </a:lnSpc>
              <a:buNone/>
            </a:pPr>
            <a:r>
              <a:rPr lang="en-US" sz="2000" dirty="0">
                <a:solidFill>
                  <a:srgbClr val="92D050"/>
                </a:solidFill>
              </a:rPr>
              <a:t>Effect size</a:t>
            </a:r>
          </a:p>
          <a:p>
            <a:pPr marL="0" indent="0">
              <a:lnSpc>
                <a:spcPct val="70000"/>
              </a:lnSpc>
              <a:buNone/>
            </a:pPr>
            <a:r>
              <a:rPr lang="en-US" sz="2000" dirty="0"/>
              <a:t>Statistics of effect size for the Kruskal–Wallis test provide the degree to which one group has data with higher ranks than another group.  They are related to the probability that a value from one group will be greater than a value from another group. Unlike p-values, they are not affected by sample size.</a:t>
            </a:r>
          </a:p>
          <a:p>
            <a:pPr>
              <a:lnSpc>
                <a:spcPct val="70000"/>
              </a:lnSpc>
              <a:buFont typeface="Font di sistema regolare"/>
              <a:buChar char="→"/>
            </a:pPr>
            <a:r>
              <a:rPr lang="en-US" sz="2000" dirty="0"/>
              <a:t>Freeman’s theta and epsilon-squared</a:t>
            </a:r>
          </a:p>
          <a:p>
            <a:pPr>
              <a:lnSpc>
                <a:spcPct val="70000"/>
              </a:lnSpc>
              <a:buFont typeface="Font di sistema regolare"/>
              <a:buChar char="→"/>
            </a:pPr>
            <a:r>
              <a:rPr lang="en-US" sz="2000" dirty="0"/>
              <a:t>Cliff’s delta</a:t>
            </a:r>
          </a:p>
          <a:p>
            <a:pPr>
              <a:lnSpc>
                <a:spcPct val="70000"/>
              </a:lnSpc>
              <a:buFont typeface="Font di sistema regolare"/>
              <a:buChar char="→"/>
            </a:pPr>
            <a:r>
              <a:rPr lang="en-US" sz="2000" dirty="0"/>
              <a:t>Vargha and Delaney’s A</a:t>
            </a:r>
          </a:p>
          <a:p>
            <a:pPr>
              <a:lnSpc>
                <a:spcPct val="70000"/>
              </a:lnSpc>
              <a:buFont typeface="Font di sistema regolare"/>
              <a:buChar char="→"/>
            </a:pPr>
            <a:endParaRPr lang="en-US" sz="2000" dirty="0"/>
          </a:p>
          <a:p>
            <a:pPr>
              <a:lnSpc>
                <a:spcPct val="70000"/>
              </a:lnSpc>
              <a:buFont typeface="Font di sistema regolare"/>
              <a:buChar char="→"/>
            </a:pPr>
            <a:endParaRPr lang="en-US" sz="2000" dirty="0"/>
          </a:p>
          <a:p>
            <a:pPr>
              <a:lnSpc>
                <a:spcPct val="70000"/>
              </a:lnSpc>
              <a:buFont typeface="Font di sistema regolare"/>
              <a:buChar char="→"/>
            </a:pPr>
            <a:endParaRPr lang="en-US" sz="2000" dirty="0"/>
          </a:p>
          <a:p>
            <a:pPr>
              <a:lnSpc>
                <a:spcPct val="70000"/>
              </a:lnSpc>
              <a:buFont typeface="Font di sistema regolare"/>
              <a:buChar char="→"/>
            </a:pPr>
            <a:endParaRPr lang="en-US" sz="2000" dirty="0"/>
          </a:p>
          <a:p>
            <a:pPr>
              <a:lnSpc>
                <a:spcPct val="70000"/>
              </a:lnSpc>
              <a:buFont typeface="Font di sistema regolare"/>
              <a:buChar char="→"/>
            </a:pPr>
            <a:endParaRPr lang="en-US" sz="2000" dirty="0"/>
          </a:p>
          <a:p>
            <a:pPr>
              <a:lnSpc>
                <a:spcPct val="70000"/>
              </a:lnSpc>
              <a:buFont typeface="Font di sistema regolare"/>
              <a:buChar char="→"/>
            </a:pPr>
            <a:endParaRPr lang="en-US" sz="2000" dirty="0"/>
          </a:p>
        </p:txBody>
      </p:sp>
      <p:graphicFrame>
        <p:nvGraphicFramePr>
          <p:cNvPr id="4" name="Tabella 3">
            <a:extLst>
              <a:ext uri="{FF2B5EF4-FFF2-40B4-BE49-F238E27FC236}">
                <a16:creationId xmlns:a16="http://schemas.microsoft.com/office/drawing/2014/main" id="{26813243-C050-9C43-A12E-3484EA2ADB09}"/>
              </a:ext>
            </a:extLst>
          </p:cNvPr>
          <p:cNvGraphicFramePr>
            <a:graphicFrameLocks noGrp="1"/>
          </p:cNvGraphicFramePr>
          <p:nvPr/>
        </p:nvGraphicFramePr>
        <p:xfrm>
          <a:off x="5191377" y="4182533"/>
          <a:ext cx="6134100" cy="2032000"/>
        </p:xfrm>
        <a:graphic>
          <a:graphicData uri="http://schemas.openxmlformats.org/drawingml/2006/table">
            <a:tbl>
              <a:tblPr>
                <a:tableStyleId>{5C22544A-7EE6-4342-B048-85BDC9FD1C3A}</a:tableStyleId>
              </a:tblPr>
              <a:tblGrid>
                <a:gridCol w="2906795">
                  <a:extLst>
                    <a:ext uri="{9D8B030D-6E8A-4147-A177-3AD203B41FA5}">
                      <a16:colId xmlns:a16="http://schemas.microsoft.com/office/drawing/2014/main" val="4060485352"/>
                    </a:ext>
                  </a:extLst>
                </a:gridCol>
                <a:gridCol w="1294730">
                  <a:extLst>
                    <a:ext uri="{9D8B030D-6E8A-4147-A177-3AD203B41FA5}">
                      <a16:colId xmlns:a16="http://schemas.microsoft.com/office/drawing/2014/main" val="1165331091"/>
                    </a:ext>
                  </a:extLst>
                </a:gridCol>
                <a:gridCol w="1294730">
                  <a:extLst>
                    <a:ext uri="{9D8B030D-6E8A-4147-A177-3AD203B41FA5}">
                      <a16:colId xmlns:a16="http://schemas.microsoft.com/office/drawing/2014/main" val="2459248299"/>
                    </a:ext>
                  </a:extLst>
                </a:gridCol>
                <a:gridCol w="637845">
                  <a:extLst>
                    <a:ext uri="{9D8B030D-6E8A-4147-A177-3AD203B41FA5}">
                      <a16:colId xmlns:a16="http://schemas.microsoft.com/office/drawing/2014/main" val="4116530662"/>
                    </a:ext>
                  </a:extLst>
                </a:gridCol>
              </a:tblGrid>
              <a:tr h="203200">
                <a:tc>
                  <a:txBody>
                    <a:bodyPr/>
                    <a:lstStyle/>
                    <a:p>
                      <a:pPr marL="0" algn="ctr" defTabSz="914400" rtl="0" eaLnBrk="1" fontAlgn="ctr" latinLnBrk="0" hangingPunct="1"/>
                      <a:endParaRPr lang="it-IT" sz="1200" b="0" i="0" u="none" strike="noStrike" kern="1200" dirty="0">
                        <a:solidFill>
                          <a:srgbClr val="92D050"/>
                        </a:solidFill>
                        <a:effectLst/>
                        <a:latin typeface="+mn-lt"/>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a:solidFill>
                            <a:srgbClr val="92D050"/>
                          </a:solidFill>
                          <a:effectLst/>
                          <a:latin typeface="+mn-lt"/>
                          <a:ea typeface="+mn-ea"/>
                          <a:cs typeface="+mn-cs"/>
                        </a:rPr>
                        <a:t>small</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a:solidFill>
                            <a:srgbClr val="92D050"/>
                          </a:solidFill>
                          <a:effectLst/>
                          <a:latin typeface="+mn-lt"/>
                          <a:ea typeface="+mn-ea"/>
                          <a:cs typeface="+mn-cs"/>
                        </a:rPr>
                        <a:t>medium</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a:solidFill>
                            <a:srgbClr val="92D050"/>
                          </a:solidFill>
                          <a:effectLst/>
                          <a:latin typeface="+mn-lt"/>
                          <a:ea typeface="+mn-ea"/>
                          <a:cs typeface="+mn-cs"/>
                        </a:rPr>
                        <a:t>large</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0285068"/>
                  </a:ext>
                </a:extLst>
              </a:tr>
              <a:tr h="203200">
                <a:tc>
                  <a:txBody>
                    <a:bodyPr/>
                    <a:lstStyle/>
                    <a:p>
                      <a:pPr marL="0" algn="ctr" defTabSz="914400" rtl="0" eaLnBrk="1" fontAlgn="ctr" latinLnBrk="0" hangingPunct="1"/>
                      <a:r>
                        <a:rPr lang="it-IT" sz="1200" b="0" i="0" u="none" strike="noStrike" kern="1200" dirty="0">
                          <a:solidFill>
                            <a:srgbClr val="92D050"/>
                          </a:solidFill>
                          <a:effectLst/>
                          <a:latin typeface="+mn-lt"/>
                          <a:ea typeface="+mn-ea"/>
                          <a:cs typeface="+mn-cs"/>
                        </a:rPr>
                        <a:t>epsilon-</a:t>
                      </a:r>
                      <a:r>
                        <a:rPr lang="it-IT" sz="1200" b="0" i="0" u="none" strike="noStrike" kern="1200" dirty="0" err="1">
                          <a:solidFill>
                            <a:srgbClr val="92D050"/>
                          </a:solidFill>
                          <a:effectLst/>
                          <a:latin typeface="+mn-lt"/>
                          <a:ea typeface="+mn-ea"/>
                          <a:cs typeface="+mn-cs"/>
                        </a:rPr>
                        <a:t>squared</a:t>
                      </a:r>
                      <a:endParaRPr lang="it-IT" sz="1200" b="0" i="0" u="none" strike="noStrike" kern="1200" dirty="0">
                        <a:solidFill>
                          <a:srgbClr val="92D050"/>
                        </a:solidFill>
                        <a:effectLst/>
                        <a:latin typeface="+mn-lt"/>
                        <a:ea typeface="+mn-ea"/>
                        <a:cs typeface="+mn-cs"/>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0.01 – &lt; 0.08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0.08 – &lt; 0.26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a:solidFill>
                            <a:schemeClr val="tx1"/>
                          </a:solidFill>
                          <a:effectLst/>
                          <a:latin typeface="+mn-lt"/>
                          <a:ea typeface="+mn-ea"/>
                          <a:cs typeface="+mn-cs"/>
                        </a:rPr>
                        <a:t>≥ 0.26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2384948"/>
                  </a:ext>
                </a:extLst>
              </a:tr>
              <a:tr h="203200">
                <a:tc>
                  <a:txBody>
                    <a:bodyPr/>
                    <a:lstStyle/>
                    <a:p>
                      <a:pPr marL="0" algn="ctr" defTabSz="914400" rtl="0" eaLnBrk="1" fontAlgn="ctr" latinLnBrk="0" hangingPunct="1"/>
                      <a:r>
                        <a:rPr lang="it-IT" sz="1200" b="0" i="0" u="none" strike="noStrike" kern="1200" dirty="0" err="1">
                          <a:solidFill>
                            <a:srgbClr val="92D050"/>
                          </a:solidFill>
                          <a:effectLst/>
                          <a:latin typeface="+mn-lt"/>
                          <a:ea typeface="+mn-ea"/>
                          <a:cs typeface="+mn-cs"/>
                        </a:rPr>
                        <a:t>Freeman’s</a:t>
                      </a:r>
                      <a:r>
                        <a:rPr lang="it-IT" sz="1200" b="0" i="0" u="none" strike="noStrike" kern="1200" dirty="0">
                          <a:solidFill>
                            <a:srgbClr val="92D050"/>
                          </a:solidFill>
                          <a:effectLst/>
                          <a:latin typeface="+mn-lt"/>
                          <a:ea typeface="+mn-ea"/>
                          <a:cs typeface="+mn-cs"/>
                        </a:rPr>
                        <a:t> theta, k = 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0.11 – &lt; 0.34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0.34 – &lt; 0.58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 0.58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3271189"/>
                  </a:ext>
                </a:extLst>
              </a:tr>
              <a:tr h="203200">
                <a:tc>
                  <a:txBody>
                    <a:bodyPr/>
                    <a:lstStyle/>
                    <a:p>
                      <a:pPr marL="0" algn="ctr" defTabSz="914400" rtl="0" eaLnBrk="1" fontAlgn="ctr" latinLnBrk="0" hangingPunct="1"/>
                      <a:r>
                        <a:rPr lang="it-IT" sz="1200" b="0" i="0" u="none" strike="noStrike" kern="1200" dirty="0" err="1">
                          <a:solidFill>
                            <a:srgbClr val="92D050"/>
                          </a:solidFill>
                          <a:effectLst/>
                          <a:latin typeface="+mn-lt"/>
                          <a:ea typeface="+mn-ea"/>
                          <a:cs typeface="+mn-cs"/>
                        </a:rPr>
                        <a:t>Freeman’s</a:t>
                      </a:r>
                      <a:r>
                        <a:rPr lang="it-IT" sz="1200" b="0" i="0" u="none" strike="noStrike" kern="1200" dirty="0">
                          <a:solidFill>
                            <a:srgbClr val="92D050"/>
                          </a:solidFill>
                          <a:effectLst/>
                          <a:latin typeface="+mn-lt"/>
                          <a:ea typeface="+mn-ea"/>
                          <a:cs typeface="+mn-cs"/>
                        </a:rPr>
                        <a:t> theta, k = 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0.05 – &lt; 0.26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0.26 – &lt; 0.46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 0.46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46625285"/>
                  </a:ext>
                </a:extLst>
              </a:tr>
              <a:tr h="203200">
                <a:tc>
                  <a:txBody>
                    <a:bodyPr/>
                    <a:lstStyle/>
                    <a:p>
                      <a:pPr marL="0" algn="ctr" defTabSz="914400" rtl="0" eaLnBrk="1" fontAlgn="ctr" latinLnBrk="0" hangingPunct="1"/>
                      <a:r>
                        <a:rPr lang="it-IT" sz="1200" b="0" i="0" u="none" strike="noStrike" kern="1200" dirty="0" err="1">
                          <a:solidFill>
                            <a:srgbClr val="92D050"/>
                          </a:solidFill>
                          <a:effectLst/>
                          <a:latin typeface="+mn-lt"/>
                          <a:ea typeface="+mn-ea"/>
                          <a:cs typeface="+mn-cs"/>
                        </a:rPr>
                        <a:t>Freeman’s</a:t>
                      </a:r>
                      <a:r>
                        <a:rPr lang="it-IT" sz="1200" b="0" i="0" u="none" strike="noStrike" kern="1200" dirty="0">
                          <a:solidFill>
                            <a:srgbClr val="92D050"/>
                          </a:solidFill>
                          <a:effectLst/>
                          <a:latin typeface="+mn-lt"/>
                          <a:ea typeface="+mn-ea"/>
                          <a:cs typeface="+mn-cs"/>
                        </a:rPr>
                        <a:t> theta, k = 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a:solidFill>
                            <a:schemeClr val="tx1"/>
                          </a:solidFill>
                          <a:effectLst/>
                          <a:latin typeface="+mn-lt"/>
                          <a:ea typeface="+mn-ea"/>
                          <a:cs typeface="+mn-cs"/>
                        </a:rPr>
                        <a:t>0.05 – &lt; 0.21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0.21 – &lt; 0.40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 0.40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24996099"/>
                  </a:ext>
                </a:extLst>
              </a:tr>
              <a:tr h="203200">
                <a:tc>
                  <a:txBody>
                    <a:bodyPr/>
                    <a:lstStyle/>
                    <a:p>
                      <a:pPr marL="0" algn="ctr" defTabSz="914400" rtl="0" eaLnBrk="1" fontAlgn="ctr" latinLnBrk="0" hangingPunct="1"/>
                      <a:r>
                        <a:rPr lang="it-IT" sz="1200" b="0" i="0" u="none" strike="noStrike" kern="1200">
                          <a:solidFill>
                            <a:srgbClr val="92D050"/>
                          </a:solidFill>
                          <a:effectLst/>
                          <a:latin typeface="+mn-lt"/>
                          <a:ea typeface="+mn-ea"/>
                          <a:cs typeface="+mn-cs"/>
                        </a:rPr>
                        <a:t>Freeman’s theta, k = 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0.05 – &lt; 0.20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0.20 – &lt; 0.38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 0.38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1470395"/>
                  </a:ext>
                </a:extLst>
              </a:tr>
              <a:tr h="203200">
                <a:tc>
                  <a:txBody>
                    <a:bodyPr/>
                    <a:lstStyle/>
                    <a:p>
                      <a:pPr marL="0" algn="ctr" defTabSz="914400" rtl="0" eaLnBrk="1" fontAlgn="ctr" latinLnBrk="0" hangingPunct="1"/>
                      <a:r>
                        <a:rPr lang="it-IT" sz="1200" b="0" i="0" u="none" strike="noStrike" kern="1200">
                          <a:solidFill>
                            <a:srgbClr val="92D050"/>
                          </a:solidFill>
                          <a:effectLst/>
                          <a:latin typeface="+mn-lt"/>
                          <a:ea typeface="+mn-ea"/>
                          <a:cs typeface="+mn-cs"/>
                        </a:rPr>
                        <a:t>Freeman’s theta, k = 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0.05 – &lt; 0.20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0.20 – &lt; 0.38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 0.38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6581400"/>
                  </a:ext>
                </a:extLst>
              </a:tr>
              <a:tr h="203200">
                <a:tc>
                  <a:txBody>
                    <a:bodyPr/>
                    <a:lstStyle/>
                    <a:p>
                      <a:pPr marL="0" algn="ctr" defTabSz="914400" rtl="0" eaLnBrk="1" fontAlgn="ctr" latinLnBrk="0" hangingPunct="1"/>
                      <a:r>
                        <a:rPr lang="it-IT" sz="1200" b="0" i="0" u="none" strike="noStrike" kern="1200">
                          <a:solidFill>
                            <a:srgbClr val="92D050"/>
                          </a:solidFill>
                          <a:effectLst/>
                          <a:latin typeface="+mn-lt"/>
                          <a:ea typeface="+mn-ea"/>
                          <a:cs typeface="+mn-cs"/>
                        </a:rPr>
                        <a:t>Maximum Cliff’sdelta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0.11 – &lt; 0.28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0.28 – &lt; 0.43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 0.43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2934884"/>
                  </a:ext>
                </a:extLst>
              </a:tr>
              <a:tr h="203200">
                <a:tc rowSpan="2">
                  <a:txBody>
                    <a:bodyPr/>
                    <a:lstStyle/>
                    <a:p>
                      <a:pPr marL="0" algn="ctr" defTabSz="914400" rtl="0" eaLnBrk="1" fontAlgn="ctr" latinLnBrk="0" hangingPunct="1"/>
                      <a:r>
                        <a:rPr lang="it-IT" sz="1200" b="0" i="0" u="none" strike="noStrike" kern="1200">
                          <a:solidFill>
                            <a:srgbClr val="92D050"/>
                          </a:solidFill>
                          <a:effectLst/>
                          <a:latin typeface="+mn-lt"/>
                          <a:ea typeface="+mn-ea"/>
                          <a:cs typeface="+mn-cs"/>
                        </a:rPr>
                        <a:t>Maximum Vargha and Delaney’s 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a:solidFill>
                            <a:schemeClr val="tx1"/>
                          </a:solidFill>
                          <a:effectLst/>
                          <a:latin typeface="+mn-lt"/>
                          <a:ea typeface="+mn-ea"/>
                          <a:cs typeface="+mn-cs"/>
                        </a:rPr>
                        <a:t>0.56 – &lt; 0.64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0.64 – &lt; 0.71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 0.71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9889790"/>
                  </a:ext>
                </a:extLst>
              </a:tr>
              <a:tr h="203200">
                <a:tc vMerge="1">
                  <a:txBody>
                    <a:bodyPr/>
                    <a:lstStyle/>
                    <a:p>
                      <a:endParaRPr lang="it-IT"/>
                    </a:p>
                  </a:txBody>
                  <a:tcPr/>
                </a:tc>
                <a:tc>
                  <a:txBody>
                    <a:bodyPr/>
                    <a:lstStyle/>
                    <a:p>
                      <a:pPr marL="0" algn="ctr" defTabSz="914400" rtl="0" eaLnBrk="1" fontAlgn="ctr" latinLnBrk="0" hangingPunct="1"/>
                      <a:r>
                        <a:rPr lang="it-IT" sz="1200" b="0" i="0" u="none" strike="noStrike" kern="1200">
                          <a:solidFill>
                            <a:schemeClr val="tx1"/>
                          </a:solidFill>
                          <a:effectLst/>
                          <a:latin typeface="+mn-lt"/>
                          <a:ea typeface="+mn-ea"/>
                          <a:cs typeface="+mn-cs"/>
                        </a:rPr>
                        <a:t>&gt; 0.34 – 0.44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&gt; 0.29 – 0.34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it-IT" sz="1200" b="0" i="0" u="none" strike="noStrike" kern="1200" dirty="0">
                          <a:solidFill>
                            <a:schemeClr val="tx1"/>
                          </a:solidFill>
                          <a:effectLst/>
                          <a:latin typeface="+mn-lt"/>
                          <a:ea typeface="+mn-ea"/>
                          <a:cs typeface="+mn-cs"/>
                        </a:rPr>
                        <a:t>≤ 0.29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41969901"/>
                  </a:ext>
                </a:extLst>
              </a:tr>
            </a:tbl>
          </a:graphicData>
        </a:graphic>
      </p:graphicFrame>
    </p:spTree>
    <p:extLst>
      <p:ext uri="{BB962C8B-B14F-4D97-AF65-F5344CB8AC3E}">
        <p14:creationId xmlns:p14="http://schemas.microsoft.com/office/powerpoint/2010/main" val="16345282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Friedman Test</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100000"/>
              </a:lnSpc>
              <a:buFont typeface="Font di sistema regolare"/>
              <a:buChar char="→"/>
            </a:pPr>
            <a:r>
              <a:rPr lang="en-US" sz="2000" dirty="0"/>
              <a:t>The Friedman test determines if there are differences among groups for two-way data structured in a specific way, namely in an unreplicated complete block design. In this design, one variable serves as the treatment or group variable, and another variable serves as the blocking variable. </a:t>
            </a:r>
          </a:p>
          <a:p>
            <a:pPr>
              <a:lnSpc>
                <a:spcPct val="100000"/>
              </a:lnSpc>
              <a:buFont typeface="Font di sistema regolare"/>
              <a:buChar char="→"/>
            </a:pPr>
            <a:r>
              <a:rPr lang="en-US" sz="2000" dirty="0"/>
              <a:t>It is the differences among treatments or groups that we are interested in. We aren’t necessarily interested in differences among blocks, but we want our statistics to take into account differences in the blocks. In the unreplicated complete block design, each block has one and only one observation of each treatment. </a:t>
            </a:r>
          </a:p>
        </p:txBody>
      </p:sp>
    </p:spTree>
    <p:extLst>
      <p:ext uri="{BB962C8B-B14F-4D97-AF65-F5344CB8AC3E}">
        <p14:creationId xmlns:p14="http://schemas.microsoft.com/office/powerpoint/2010/main" val="322544316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Friedman Test</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92500" lnSpcReduction="20000"/>
          </a:bodyPr>
          <a:lstStyle/>
          <a:p>
            <a:pPr marL="0" indent="0">
              <a:lnSpc>
                <a:spcPct val="100000"/>
              </a:lnSpc>
              <a:buNone/>
            </a:pPr>
            <a:r>
              <a:rPr lang="en-US" sz="2000" dirty="0">
                <a:solidFill>
                  <a:srgbClr val="92D050"/>
                </a:solidFill>
              </a:rPr>
              <a:t>Appropriate data</a:t>
            </a:r>
          </a:p>
          <a:p>
            <a:pPr>
              <a:lnSpc>
                <a:spcPct val="100000"/>
              </a:lnSpc>
              <a:buFont typeface="Font di sistema regolare"/>
              <a:buChar char="→"/>
            </a:pPr>
            <a:r>
              <a:rPr lang="en-US" sz="2000" dirty="0"/>
              <a:t>Two-way data arranged in an unreplicated complete block design</a:t>
            </a:r>
          </a:p>
          <a:p>
            <a:pPr>
              <a:lnSpc>
                <a:spcPct val="100000"/>
              </a:lnSpc>
              <a:buFont typeface="Font di sistema regolare"/>
              <a:buChar char="→"/>
            </a:pPr>
            <a:r>
              <a:rPr lang="en-US" sz="2000" dirty="0"/>
              <a:t>Dependent variable is ordinal, interval, or ratio</a:t>
            </a:r>
          </a:p>
          <a:p>
            <a:pPr>
              <a:lnSpc>
                <a:spcPct val="100000"/>
              </a:lnSpc>
              <a:buFont typeface="Font di sistema regolare"/>
              <a:buChar char="→"/>
            </a:pPr>
            <a:r>
              <a:rPr lang="en-US" sz="2000" dirty="0"/>
              <a:t>Treatment or group independent variable is a factor with two or more levels.  That is, two or more groups</a:t>
            </a:r>
          </a:p>
          <a:p>
            <a:pPr>
              <a:lnSpc>
                <a:spcPct val="100000"/>
              </a:lnSpc>
              <a:buFont typeface="Font di sistema regolare"/>
              <a:buChar char="→"/>
            </a:pPr>
            <a:r>
              <a:rPr lang="en-US" sz="2000" dirty="0"/>
              <a:t>Blocking variable is a factor with two or more levels</a:t>
            </a:r>
          </a:p>
          <a:p>
            <a:pPr>
              <a:lnSpc>
                <a:spcPct val="100000"/>
              </a:lnSpc>
              <a:buFont typeface="Font di sistema regolare"/>
              <a:buChar char="→"/>
            </a:pPr>
            <a:r>
              <a:rPr lang="en-US" sz="2000" dirty="0"/>
              <a:t>Blocks are independent of each other and have no interaction with treatments</a:t>
            </a:r>
          </a:p>
          <a:p>
            <a:pPr>
              <a:lnSpc>
                <a:spcPct val="100000"/>
              </a:lnSpc>
              <a:buFont typeface="Font di sistema regolare"/>
              <a:buChar char="→"/>
            </a:pPr>
            <a:endParaRPr lang="en-US" sz="2000" dirty="0"/>
          </a:p>
          <a:p>
            <a:pPr marL="0" indent="0">
              <a:lnSpc>
                <a:spcPct val="100000"/>
              </a:lnSpc>
              <a:buNone/>
            </a:pPr>
            <a:r>
              <a:rPr lang="en-US" sz="2000" dirty="0">
                <a:solidFill>
                  <a:srgbClr val="92D050"/>
                </a:solidFill>
              </a:rPr>
              <a:t>Hypotheses</a:t>
            </a:r>
          </a:p>
          <a:p>
            <a:pPr>
              <a:lnSpc>
                <a:spcPct val="100000"/>
              </a:lnSpc>
              <a:buFont typeface="Font di sistema regolare"/>
              <a:buChar char="→"/>
            </a:pPr>
            <a:r>
              <a:rPr lang="en-US" sz="2000" dirty="0"/>
              <a:t>Null hypothesis:  The medians of values for each group are equal.</a:t>
            </a:r>
          </a:p>
          <a:p>
            <a:pPr>
              <a:lnSpc>
                <a:spcPct val="100000"/>
              </a:lnSpc>
              <a:buFont typeface="Font di sistema regolare"/>
              <a:buChar char="→"/>
            </a:pPr>
            <a:r>
              <a:rPr lang="en-US" sz="2000" dirty="0"/>
              <a:t>Alternative hypothesis (two-sided): The medians of values for each group are not equal.</a:t>
            </a:r>
          </a:p>
        </p:txBody>
      </p:sp>
    </p:spTree>
    <p:extLst>
      <p:ext uri="{BB962C8B-B14F-4D97-AF65-F5344CB8AC3E}">
        <p14:creationId xmlns:p14="http://schemas.microsoft.com/office/powerpoint/2010/main" val="101777472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550987" y="643467"/>
            <a:ext cx="3776918" cy="5571066"/>
          </a:xfrm>
        </p:spPr>
        <p:txBody>
          <a:bodyPr>
            <a:normAutofit/>
          </a:bodyPr>
          <a:lstStyle/>
          <a:p>
            <a:pPr algn="r"/>
            <a:r>
              <a:rPr lang="en-US" dirty="0"/>
              <a:t>Aligned-Ranks  Transformation ANOVA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Aligned ranks transformation ANOVA (ART anova) is a nonparametric approach that allows for multiple independent variables, interactions, and repeated measures. </a:t>
            </a:r>
          </a:p>
          <a:p>
            <a:pPr>
              <a:buFont typeface="Font di sistema regolare"/>
              <a:buChar char="→"/>
            </a:pPr>
            <a:r>
              <a:rPr lang="en-US" dirty="0"/>
              <a:t>Since the aligning process requires subtracting values, the dependent variable needs to be interval in nature.  That is, strictly ordinal data would be treated as numeric in the process</a:t>
            </a:r>
            <a:r>
              <a:rPr lang="en-US" sz="2000" dirty="0"/>
              <a:t>.</a:t>
            </a:r>
          </a:p>
        </p:txBody>
      </p:sp>
    </p:spTree>
    <p:extLst>
      <p:ext uri="{BB962C8B-B14F-4D97-AF65-F5344CB8AC3E}">
        <p14:creationId xmlns:p14="http://schemas.microsoft.com/office/powerpoint/2010/main" val="339936736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550987" y="643467"/>
            <a:ext cx="3776918" cy="5571066"/>
          </a:xfrm>
        </p:spPr>
        <p:txBody>
          <a:bodyPr>
            <a:normAutofit/>
          </a:bodyPr>
          <a:lstStyle/>
          <a:p>
            <a:pPr algn="r"/>
            <a:r>
              <a:rPr lang="en-US" dirty="0"/>
              <a:t>Aligned-Ranks  Transformation ANOVA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All independent variables must be nominal</a:t>
            </a:r>
          </a:p>
          <a:p>
            <a:pPr>
              <a:buFont typeface="Font di sistema regolare"/>
              <a:buChar char="→"/>
            </a:pPr>
            <a:r>
              <a:rPr lang="en-US" dirty="0"/>
              <a:t>All interactions of fixed independent variables need to be included in the model</a:t>
            </a:r>
          </a:p>
          <a:p>
            <a:pPr>
              <a:buFont typeface="Font di sistema regolare"/>
              <a:buChar char="→"/>
            </a:pPr>
            <a:r>
              <a:rPr lang="en-US" dirty="0"/>
              <a:t>Post-hoc comparisons can be conducted for main effects</a:t>
            </a:r>
          </a:p>
          <a:p>
            <a:pPr>
              <a:buFont typeface="Font di sistema regolare"/>
              <a:buChar char="→"/>
            </a:pPr>
            <a:r>
              <a:rPr lang="en-US" dirty="0"/>
              <a:t>For interactions effects, post-hoc comparisons can be conducted for two-way models.  For more complex models, difference-in-difference post-hoc comparisons can be conducted.</a:t>
            </a:r>
          </a:p>
          <a:p>
            <a:pPr>
              <a:buFont typeface="Font di sistema regolare"/>
              <a:buChar char="→"/>
            </a:pPr>
            <a:r>
              <a:rPr lang="en-US" dirty="0"/>
              <a:t>For fixed-effects models, eta-squared can be calculated as an effect size</a:t>
            </a:r>
            <a:endParaRPr lang="en-US" sz="2000" dirty="0"/>
          </a:p>
        </p:txBody>
      </p:sp>
    </p:spTree>
    <p:extLst>
      <p:ext uri="{BB962C8B-B14F-4D97-AF65-F5344CB8AC3E}">
        <p14:creationId xmlns:p14="http://schemas.microsoft.com/office/powerpoint/2010/main" val="135036616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non-parametric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A large portion of the field of statistics and statistical methods is dedicated to data where the </a:t>
            </a:r>
            <a:r>
              <a:rPr lang="en-US" dirty="0">
                <a:solidFill>
                  <a:srgbClr val="92D050"/>
                </a:solidFill>
              </a:rPr>
              <a:t>distribution is known</a:t>
            </a:r>
            <a:r>
              <a:rPr lang="en-US" dirty="0"/>
              <a:t>.</a:t>
            </a:r>
          </a:p>
          <a:p>
            <a:pPr>
              <a:buFont typeface="Font di sistema regolare"/>
              <a:buChar char="→"/>
            </a:pPr>
            <a:r>
              <a:rPr lang="en-US" dirty="0"/>
              <a:t>Samples of data where we already know or can easily identify the distribution of are called parametric data. Often, </a:t>
            </a:r>
            <a:r>
              <a:rPr lang="en-US" dirty="0">
                <a:solidFill>
                  <a:srgbClr val="92D050"/>
                </a:solidFill>
              </a:rPr>
              <a:t>parametric</a:t>
            </a:r>
            <a:r>
              <a:rPr lang="en-US" dirty="0"/>
              <a:t> is used to refer to data that was drawn from a </a:t>
            </a:r>
            <a:r>
              <a:rPr lang="en-US" dirty="0">
                <a:solidFill>
                  <a:srgbClr val="92D050"/>
                </a:solidFill>
              </a:rPr>
              <a:t>Gaussian distribution</a:t>
            </a:r>
            <a:r>
              <a:rPr lang="en-US" dirty="0"/>
              <a:t> in common usage. Data in which the distribution is unknown or cannot be easily identified is called nonparametric.</a:t>
            </a:r>
          </a:p>
          <a:p>
            <a:pPr>
              <a:buFont typeface="Font di sistema regolare"/>
              <a:buChar char="→"/>
            </a:pPr>
            <a:r>
              <a:rPr lang="en-US" dirty="0"/>
              <a:t>In the case where you are working with nonparametric data, specialized nonparametric statistical methods can be used that discard all information about the distribution. As such, these methods are often referred to as </a:t>
            </a:r>
            <a:r>
              <a:rPr lang="en-US" dirty="0">
                <a:solidFill>
                  <a:srgbClr val="92D050"/>
                </a:solidFill>
              </a:rPr>
              <a:t>distribution-free methods</a:t>
            </a:r>
            <a:r>
              <a:rPr lang="en-US" dirty="0"/>
              <a:t>.</a:t>
            </a:r>
          </a:p>
        </p:txBody>
      </p:sp>
    </p:spTree>
    <p:extLst>
      <p:ext uri="{BB962C8B-B14F-4D97-AF65-F5344CB8AC3E}">
        <p14:creationId xmlns:p14="http://schemas.microsoft.com/office/powerpoint/2010/main" val="186948972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non-parametric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The traditional nonparametric tests are primarily rank-based tests.</a:t>
            </a:r>
          </a:p>
          <a:p>
            <a:pPr>
              <a:buFont typeface="Font di sistema regolare"/>
              <a:buChar char="→"/>
            </a:pPr>
            <a:r>
              <a:rPr lang="en-US" dirty="0"/>
              <a:t>Instead of using the numeric values of the dependent variable, the dependent variable is converted into relative ranks.</a:t>
            </a:r>
          </a:p>
          <a:p>
            <a:pPr>
              <a:buFont typeface="Font di sistema regolare"/>
              <a:buChar char="→"/>
            </a:pPr>
            <a:r>
              <a:rPr lang="en-US" dirty="0"/>
              <a:t>The advantage of using these rank-based tests is that they don’t make many assumptions about the distribution of the data. Instead, their conclusions are based on the relative ranks of values in the groups being tested.</a:t>
            </a:r>
          </a:p>
        </p:txBody>
      </p:sp>
    </p:spTree>
    <p:extLst>
      <p:ext uri="{BB962C8B-B14F-4D97-AF65-F5344CB8AC3E}">
        <p14:creationId xmlns:p14="http://schemas.microsoft.com/office/powerpoint/2010/main" val="3626090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Advantages of non-parametric tests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Most of traditional nonparametric tests are relatively common.</a:t>
            </a:r>
          </a:p>
          <a:p>
            <a:pPr>
              <a:buFont typeface="Font di sistema regolare"/>
              <a:buChar char="→"/>
            </a:pPr>
            <a:r>
              <a:rPr lang="en-US" dirty="0"/>
              <a:t>They are appropriate for interval/ratio or ordinal dependent variables.</a:t>
            </a:r>
          </a:p>
          <a:p>
            <a:pPr>
              <a:buFont typeface="Font di sistema regolare"/>
              <a:buChar char="→"/>
            </a:pPr>
            <a:r>
              <a:rPr lang="en-US" dirty="0"/>
              <a:t> Their nonparametric nature makes them appropriate for data that don’t meet the assumptions of parametric analyses. These include data that are skewed, non-normal, contain outliers, or possibly are censored.</a:t>
            </a:r>
          </a:p>
        </p:txBody>
      </p:sp>
    </p:spTree>
    <p:extLst>
      <p:ext uri="{BB962C8B-B14F-4D97-AF65-F5344CB8AC3E}">
        <p14:creationId xmlns:p14="http://schemas.microsoft.com/office/powerpoint/2010/main" val="97429987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disadvantages of non-parametric tests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92500" lnSpcReduction="20000"/>
          </a:bodyPr>
          <a:lstStyle/>
          <a:p>
            <a:pPr>
              <a:buFont typeface="Font di sistema regolare"/>
              <a:buChar char="→"/>
            </a:pPr>
            <a:r>
              <a:rPr lang="en-US" dirty="0"/>
              <a:t>Tests are typically named after their authors, with names like Mann–Whitney, Kruskal–Wallis, and Wilcoxon signed-rank.  It may be difficult to remember these names, or to remember which test is used in which situation.</a:t>
            </a:r>
          </a:p>
          <a:p>
            <a:pPr>
              <a:buFont typeface="Font di sistema regolare"/>
              <a:buChar char="→"/>
            </a:pPr>
            <a:r>
              <a:rPr lang="en-US" dirty="0"/>
              <a:t>Most of the traditional nonparametric tests are limited by the types of experimental designs they can address.   They are typically limited to a one-way comparison of independent groups (e.g., Kruskal–Wallis), or to unreplicated complete block design for paired samples (e.g., Friedman).  The aligned ranks transformation approach, however, allows for more complicated designs.</a:t>
            </a:r>
          </a:p>
          <a:p>
            <a:pPr>
              <a:buFont typeface="Font di sistema regolare"/>
              <a:buChar char="→"/>
            </a:pPr>
            <a:r>
              <a:rPr lang="en-US" dirty="0"/>
              <a:t>Readers are likely to find a lot of contradictory information in different sources about the hypotheses and assumptions of these tests.</a:t>
            </a:r>
          </a:p>
          <a:p>
            <a:pPr>
              <a:buFont typeface="Font di sistema regolare"/>
              <a:buChar char="→"/>
            </a:pPr>
            <a:r>
              <a:rPr lang="en-US" dirty="0"/>
              <a:t>Authors will often treat the hypotheses of some tests as corresponding to tests of medians, and then list the assumptions of the test as corresponding to these hypotheses. However, if this is not explicitly explained, the result is that different sources list different assumptions that data must meet for the test to be valid.  This creates unnecessary confusion in the mind of students trying to correctly employ these tests.</a:t>
            </a:r>
          </a:p>
        </p:txBody>
      </p:sp>
    </p:spTree>
    <p:extLst>
      <p:ext uri="{BB962C8B-B14F-4D97-AF65-F5344CB8AC3E}">
        <p14:creationId xmlns:p14="http://schemas.microsoft.com/office/powerpoint/2010/main" val="377673514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Interpretation of non-parametric tests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100000"/>
              </a:lnSpc>
              <a:buFont typeface="Font di sistema regolare"/>
              <a:buChar char="→"/>
            </a:pPr>
            <a:r>
              <a:rPr lang="en-US" sz="2000" dirty="0"/>
              <a:t>In general, these tests determine if there is a systematic difference among groups.  This may be due to a difference in location (e.g., median) or in the shape or spread of the distribution of the data.</a:t>
            </a:r>
          </a:p>
          <a:p>
            <a:pPr>
              <a:lnSpc>
                <a:spcPct val="100000"/>
              </a:lnSpc>
              <a:buFont typeface="Font di sistema regolare"/>
              <a:buChar char="→"/>
            </a:pPr>
            <a:r>
              <a:rPr lang="en-US" sz="2000" dirty="0"/>
              <a:t>With the Mann–Whitney and Kruskal–Wallis tests, the difference among groups that is of interest is the probability of an observation from one group being larger than an observation from another group.  If this probability is 0.50, this is termed “stochastic equality”, and when this probability is far from 0.50, it is sometimes called “stochastic dominance”.</a:t>
            </a:r>
          </a:p>
          <a:p>
            <a:pPr>
              <a:lnSpc>
                <a:spcPct val="100000"/>
              </a:lnSpc>
              <a:buFont typeface="Font di sistema regolare"/>
              <a:buChar char="→"/>
            </a:pPr>
            <a:r>
              <a:rPr lang="en-US" sz="2000" dirty="0"/>
              <a:t>Without additional assumptions about the distribution of the data, the Mann–Whitney and Kruskal–Wallis tests do not test hypotheses about the group medians.</a:t>
            </a:r>
          </a:p>
        </p:txBody>
      </p:sp>
    </p:spTree>
    <p:extLst>
      <p:ext uri="{BB962C8B-B14F-4D97-AF65-F5344CB8AC3E}">
        <p14:creationId xmlns:p14="http://schemas.microsoft.com/office/powerpoint/2010/main" val="313138522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Effect size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92500"/>
          </a:bodyPr>
          <a:lstStyle/>
          <a:p>
            <a:pPr>
              <a:lnSpc>
                <a:spcPct val="100000"/>
              </a:lnSpc>
              <a:buFont typeface="Font di sistema regolare"/>
              <a:buChar char="→"/>
            </a:pPr>
            <a:r>
              <a:rPr lang="en-US" dirty="0"/>
              <a:t>Effect size statistics for traditional nonparametric tests include Cliff’s delta and Vargha and Delaney’s A for Mann–Whitney, and epsilon-squared and Freeman’s “coefficient of determination” (Freeman’s theta) for Kruskal–Wallis.  There is also an r statistic for Mann–Whitney and the paired signed-rank test. Kendall’s W can be used for Friedman’s test.</a:t>
            </a:r>
          </a:p>
          <a:p>
            <a:pPr>
              <a:lnSpc>
                <a:spcPct val="100000"/>
              </a:lnSpc>
              <a:buFont typeface="Font di sistema regolare"/>
              <a:buChar char="→"/>
            </a:pPr>
            <a:r>
              <a:rPr lang="en-US" dirty="0"/>
              <a:t>Some effect size statistics determine the degree to which one group has data with higher ranks than other groups.  They tend to vary from 0 (groups have data that are stochastically equal) to 1 (one group stochastically dominates).  They are related to the probability that a value from one group will be greater than a value from another group.</a:t>
            </a:r>
          </a:p>
          <a:p>
            <a:pPr>
              <a:lnSpc>
                <a:spcPct val="100000"/>
              </a:lnSpc>
              <a:buFont typeface="Font di sistema regolare"/>
              <a:buChar char="→"/>
            </a:pPr>
            <a:r>
              <a:rPr lang="en-US" dirty="0"/>
              <a:t>As rank-based measures, these effect size statistics do not indicate the difference in absolute values between groups. </a:t>
            </a:r>
          </a:p>
        </p:txBody>
      </p:sp>
    </p:spTree>
    <p:extLst>
      <p:ext uri="{BB962C8B-B14F-4D97-AF65-F5344CB8AC3E}">
        <p14:creationId xmlns:p14="http://schemas.microsoft.com/office/powerpoint/2010/main" val="324935333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Appropriate use of traditional non-parametric tests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lnSpcReduction="10000"/>
          </a:bodyPr>
          <a:lstStyle/>
          <a:p>
            <a:pPr>
              <a:lnSpc>
                <a:spcPct val="100000"/>
              </a:lnSpc>
              <a:buFont typeface="Font di sistema regolare"/>
              <a:buChar char="→"/>
            </a:pPr>
            <a:r>
              <a:rPr lang="en-US" dirty="0"/>
              <a:t>Some authors caution against using traditional nonparametric tests with ordinal dependent variables, since many of them were developed for use with continuous (interval/ratio) data. </a:t>
            </a:r>
          </a:p>
          <a:p>
            <a:pPr>
              <a:lnSpc>
                <a:spcPct val="100000"/>
              </a:lnSpc>
              <a:buFont typeface="Font di sistema regolare"/>
              <a:buChar char="→"/>
            </a:pPr>
            <a:r>
              <a:rPr lang="en-US" dirty="0"/>
              <a:t>Other authors argue that, since these tests rank-transform data before analysis and have adjustments for tied ranks, that they are appropriate for ordinal data.</a:t>
            </a:r>
          </a:p>
          <a:p>
            <a:pPr>
              <a:lnSpc>
                <a:spcPct val="100000"/>
              </a:lnSpc>
              <a:buFont typeface="Font di sistema regolare"/>
              <a:buChar char="→"/>
            </a:pPr>
            <a:r>
              <a:rPr lang="en-US" dirty="0"/>
              <a:t>Nonparametric tests are commonly used for interval/ratio data when the data fail to meet the assumptions of parametric analysis. </a:t>
            </a:r>
          </a:p>
          <a:p>
            <a:pPr>
              <a:lnSpc>
                <a:spcPct val="100000"/>
              </a:lnSpc>
              <a:buFont typeface="Font di sistema regolare"/>
              <a:buChar char="→"/>
            </a:pPr>
            <a:r>
              <a:rPr lang="en-US" dirty="0"/>
              <a:t>Given these considerations and the fact that parametric statistics are often relatively robust to minor deviations in their assumptions, some authors argue that it is often better to stick with parametric analyses for interval/ratio data if it’s possible to make them work.</a:t>
            </a:r>
          </a:p>
        </p:txBody>
      </p:sp>
    </p:spTree>
    <p:extLst>
      <p:ext uri="{BB962C8B-B14F-4D97-AF65-F5344CB8AC3E}">
        <p14:creationId xmlns:p14="http://schemas.microsoft.com/office/powerpoint/2010/main" val="119441426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One-sample Wilcoxon Signed-rank Test</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85000" lnSpcReduction="20000"/>
          </a:bodyPr>
          <a:lstStyle/>
          <a:p>
            <a:pPr marL="0" indent="0">
              <a:lnSpc>
                <a:spcPct val="100000"/>
              </a:lnSpc>
              <a:buNone/>
            </a:pPr>
            <a:r>
              <a:rPr lang="en-US" dirty="0"/>
              <a:t>The one-sample Wilcoxon test is a rank-based test that begins with calculating the difference between the observed values and the default value.  Because of this subtraction operation in the calculations, the data are assumed to be interval.</a:t>
            </a:r>
          </a:p>
          <a:p>
            <a:pPr marL="0" indent="0">
              <a:lnSpc>
                <a:spcPct val="100000"/>
              </a:lnSpc>
              <a:buNone/>
            </a:pPr>
            <a:endParaRPr lang="en-US" dirty="0"/>
          </a:p>
          <a:p>
            <a:pPr marL="0" indent="0">
              <a:lnSpc>
                <a:spcPct val="100000"/>
              </a:lnSpc>
              <a:buNone/>
            </a:pPr>
            <a:r>
              <a:rPr lang="en-US" sz="2400" dirty="0">
                <a:solidFill>
                  <a:srgbClr val="92D050"/>
                </a:solidFill>
              </a:rPr>
              <a:t>Appropriate data</a:t>
            </a:r>
          </a:p>
          <a:p>
            <a:pPr>
              <a:lnSpc>
                <a:spcPct val="110000"/>
              </a:lnSpc>
              <a:buFont typeface="Font di sistema regolare"/>
              <a:buChar char="→"/>
            </a:pPr>
            <a:r>
              <a:rPr lang="en-US" sz="2400" dirty="0"/>
              <a:t>One-sample data</a:t>
            </a:r>
          </a:p>
          <a:p>
            <a:pPr>
              <a:lnSpc>
                <a:spcPct val="110000"/>
              </a:lnSpc>
              <a:buFont typeface="Font di sistema regolare"/>
              <a:buChar char="→"/>
            </a:pPr>
            <a:r>
              <a:rPr lang="en-US" sz="2400" dirty="0"/>
              <a:t>Data are interval or ratio</a:t>
            </a:r>
          </a:p>
          <a:p>
            <a:pPr marL="0" indent="0">
              <a:lnSpc>
                <a:spcPct val="100000"/>
              </a:lnSpc>
              <a:buNone/>
            </a:pPr>
            <a:r>
              <a:rPr lang="en-US" dirty="0"/>
              <a:t> </a:t>
            </a:r>
          </a:p>
          <a:p>
            <a:pPr marL="0" indent="0">
              <a:lnSpc>
                <a:spcPct val="100000"/>
              </a:lnSpc>
              <a:buNone/>
            </a:pPr>
            <a:r>
              <a:rPr lang="en-US" sz="2400" dirty="0">
                <a:solidFill>
                  <a:srgbClr val="92D050"/>
                </a:solidFill>
              </a:rPr>
              <a:t>Hypotheses</a:t>
            </a:r>
          </a:p>
          <a:p>
            <a:pPr>
              <a:lnSpc>
                <a:spcPct val="110000"/>
              </a:lnSpc>
              <a:buFont typeface="Font di sistema regolare"/>
              <a:buChar char="→"/>
            </a:pPr>
            <a:r>
              <a:rPr lang="en-US" sz="2400" dirty="0"/>
              <a:t>Null hypothesis (simplified): The population from which the data were sampled is symmetric about the default value.</a:t>
            </a:r>
          </a:p>
          <a:p>
            <a:pPr>
              <a:lnSpc>
                <a:spcPct val="110000"/>
              </a:lnSpc>
              <a:buFont typeface="Font di sistema regolare"/>
              <a:buChar char="→"/>
            </a:pPr>
            <a:r>
              <a:rPr lang="en-US" sz="2400" dirty="0"/>
              <a:t>Alternative hypothesis (simplified, two-sided): The population from which the data were sampled is not symmetric about the default value.</a:t>
            </a:r>
          </a:p>
        </p:txBody>
      </p:sp>
    </p:spTree>
    <p:extLst>
      <p:ext uri="{BB962C8B-B14F-4D97-AF65-F5344CB8AC3E}">
        <p14:creationId xmlns:p14="http://schemas.microsoft.com/office/powerpoint/2010/main" val="458567595"/>
      </p:ext>
    </p:extLst>
  </p:cSld>
  <p:clrMapOvr>
    <a:overrideClrMapping bg1="dk1" tx1="lt1" bg2="dk2" tx2="lt2" accent1="accent1" accent2="accent2" accent3="accent3" accent4="accent4" accent5="accent5" accent6="accent6" hlink="hlink" folHlink="folHlink"/>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2261</Words>
  <Application>Microsoft Macintosh PowerPoint</Application>
  <PresentationFormat>Widescreen</PresentationFormat>
  <Paragraphs>203</Paragraphs>
  <Slides>19</Slides>
  <Notes>19</Notes>
  <HiddenSlides>0</HiddenSlides>
  <MMClips>0</MMClips>
  <ScaleCrop>false</ScaleCrop>
  <HeadingPairs>
    <vt:vector size="6" baseType="variant">
      <vt:variant>
        <vt:lpstr>Caratteri utilizzati</vt:lpstr>
      </vt:variant>
      <vt:variant>
        <vt:i4>8</vt:i4>
      </vt:variant>
      <vt:variant>
        <vt:lpstr>Tema</vt:lpstr>
      </vt:variant>
      <vt:variant>
        <vt:i4>2</vt:i4>
      </vt:variant>
      <vt:variant>
        <vt:lpstr>Titoli diapositive</vt:lpstr>
      </vt:variant>
      <vt:variant>
        <vt:i4>19</vt:i4>
      </vt:variant>
    </vt:vector>
  </HeadingPairs>
  <TitlesOfParts>
    <vt:vector size="29" baseType="lpstr">
      <vt:lpstr>Arial</vt:lpstr>
      <vt:lpstr>Calibri</vt:lpstr>
      <vt:lpstr>Calibri Light</vt:lpstr>
      <vt:lpstr>Courier</vt:lpstr>
      <vt:lpstr>Font di sistema regolare</vt:lpstr>
      <vt:lpstr>Tw Cen MT</vt:lpstr>
      <vt:lpstr>Tw Cen MT Condensed</vt:lpstr>
      <vt:lpstr>Wingdings 3</vt:lpstr>
      <vt:lpstr>Tema di Office</vt:lpstr>
      <vt:lpstr>Integrale</vt:lpstr>
      <vt:lpstr>Data analysis with R Bruno Bellisario, Phd</vt:lpstr>
      <vt:lpstr>non-parametric statistics</vt:lpstr>
      <vt:lpstr>non-parametric statistics</vt:lpstr>
      <vt:lpstr>Advantages of non-parametric tests</vt:lpstr>
      <vt:lpstr>disadvantages of non-parametric tests</vt:lpstr>
      <vt:lpstr>Interpretation of non-parametric tests</vt:lpstr>
      <vt:lpstr>Effect size statistics</vt:lpstr>
      <vt:lpstr>Appropriate use of traditional non-parametric tests</vt:lpstr>
      <vt:lpstr>One-sample Wilcoxon Signed-rank Test</vt:lpstr>
      <vt:lpstr>two-sample Mann–Whitney U test</vt:lpstr>
      <vt:lpstr>two-sample Mann–Whitney U test</vt:lpstr>
      <vt:lpstr>two-sample Mann–Whitney U test</vt:lpstr>
      <vt:lpstr>Kruskal-Wallis Test</vt:lpstr>
      <vt:lpstr>Kruskal-Wallis Test</vt:lpstr>
      <vt:lpstr>Kruskal-Wallis Test</vt:lpstr>
      <vt:lpstr>Friedman Test</vt:lpstr>
      <vt:lpstr>Friedman Test</vt:lpstr>
      <vt:lpstr>Aligned-Ranks  Transformation ANOVA</vt:lpstr>
      <vt:lpstr>Aligned-Ranks  Transformation ANOVA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with R Bruno Bellisario, Phd</dc:title>
  <dc:creator>bruno bellisario</dc:creator>
  <cp:lastModifiedBy>bruno bellisario</cp:lastModifiedBy>
  <cp:revision>11</cp:revision>
  <dcterms:created xsi:type="dcterms:W3CDTF">2021-05-15T15:20:46Z</dcterms:created>
  <dcterms:modified xsi:type="dcterms:W3CDTF">2021-05-31T06:42:58Z</dcterms:modified>
</cp:coreProperties>
</file>